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04" r:id="rId5"/>
    <p:sldId id="307" r:id="rId6"/>
    <p:sldId id="388" r:id="rId7"/>
    <p:sldId id="408" r:id="rId8"/>
    <p:sldId id="409" r:id="rId9"/>
    <p:sldId id="389" r:id="rId10"/>
    <p:sldId id="328" r:id="rId11"/>
    <p:sldId id="405" r:id="rId12"/>
    <p:sldId id="406" r:id="rId13"/>
    <p:sldId id="386" r:id="rId14"/>
    <p:sldId id="305" r:id="rId15"/>
    <p:sldId id="387" r:id="rId16"/>
    <p:sldId id="339" r:id="rId17"/>
    <p:sldId id="407" r:id="rId18"/>
    <p:sldId id="340" r:id="rId19"/>
    <p:sldId id="394" r:id="rId20"/>
    <p:sldId id="396" r:id="rId21"/>
    <p:sldId id="397" r:id="rId22"/>
    <p:sldId id="338" r:id="rId23"/>
    <p:sldId id="398" r:id="rId24"/>
    <p:sldId id="402" r:id="rId25"/>
    <p:sldId id="401" r:id="rId26"/>
    <p:sldId id="342" r:id="rId27"/>
    <p:sldId id="400" r:id="rId28"/>
    <p:sldId id="404" r:id="rId29"/>
    <p:sldId id="3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A8E"/>
    <a:srgbClr val="19ACB0"/>
    <a:srgbClr val="F26400"/>
    <a:srgbClr val="F58220"/>
    <a:srgbClr val="CD5E13"/>
    <a:srgbClr val="A74D0F"/>
    <a:srgbClr val="519032"/>
    <a:srgbClr val="B01116"/>
    <a:srgbClr val="6C3B7A"/>
    <a:srgbClr val="927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9" autoAdjust="0"/>
    <p:restoredTop sz="81224" autoAdjust="0"/>
  </p:normalViewPr>
  <p:slideViewPr>
    <p:cSldViewPr snapToGrid="0">
      <p:cViewPr varScale="1">
        <p:scale>
          <a:sx n="103" d="100"/>
          <a:sy n="103" d="100"/>
        </p:scale>
        <p:origin x="864" y="168"/>
      </p:cViewPr>
      <p:guideLst/>
    </p:cSldViewPr>
  </p:slideViewPr>
  <p:notesTextViewPr>
    <p:cViewPr>
      <p:scale>
        <a:sx n="3" d="2"/>
        <a:sy n="3" d="2"/>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B8C58-07EF-404D-B457-37886CF22D71}" type="datetimeFigureOut">
              <a:rPr lang="en-NZ" smtClean="0"/>
              <a:t>17/03/23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4EF88-E836-44B1-9C0B-F43CD65EDBC6}" type="slidenum">
              <a:rPr lang="en-NZ" smtClean="0"/>
              <a:t>‹#›</a:t>
            </a:fld>
            <a:endParaRPr lang="en-NZ"/>
          </a:p>
        </p:txBody>
      </p:sp>
    </p:spTree>
    <p:extLst>
      <p:ext uri="{BB962C8B-B14F-4D97-AF65-F5344CB8AC3E}">
        <p14:creationId xmlns:p14="http://schemas.microsoft.com/office/powerpoint/2010/main" val="189425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a:t>
            </a:fld>
            <a:endParaRPr lang="en-NZ"/>
          </a:p>
        </p:txBody>
      </p:sp>
    </p:spTree>
    <p:extLst>
      <p:ext uri="{BB962C8B-B14F-4D97-AF65-F5344CB8AC3E}">
        <p14:creationId xmlns:p14="http://schemas.microsoft.com/office/powerpoint/2010/main" val="344858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10</a:t>
            </a:fld>
            <a:endParaRPr lang="en-NZ"/>
          </a:p>
        </p:txBody>
      </p:sp>
    </p:spTree>
    <p:extLst>
      <p:ext uri="{BB962C8B-B14F-4D97-AF65-F5344CB8AC3E}">
        <p14:creationId xmlns:p14="http://schemas.microsoft.com/office/powerpoint/2010/main" val="227320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100" dirty="0"/>
          </a:p>
        </p:txBody>
      </p:sp>
      <p:sp>
        <p:nvSpPr>
          <p:cNvPr id="4" name="Slide Number Placeholder 3"/>
          <p:cNvSpPr>
            <a:spLocks noGrp="1"/>
          </p:cNvSpPr>
          <p:nvPr>
            <p:ph type="sldNum" sz="quarter" idx="5"/>
          </p:nvPr>
        </p:nvSpPr>
        <p:spPr/>
        <p:txBody>
          <a:bodyPr/>
          <a:lstStyle/>
          <a:p>
            <a:fld id="{A514EF88-E836-44B1-9C0B-F43CD65EDBC6}" type="slidenum">
              <a:rPr lang="en-NZ" smtClean="0"/>
              <a:t>11</a:t>
            </a:fld>
            <a:endParaRPr lang="en-NZ"/>
          </a:p>
        </p:txBody>
      </p:sp>
    </p:spTree>
    <p:extLst>
      <p:ext uri="{BB962C8B-B14F-4D97-AF65-F5344CB8AC3E}">
        <p14:creationId xmlns:p14="http://schemas.microsoft.com/office/powerpoint/2010/main" val="3760081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514EF88-E836-44B1-9C0B-F43CD65EDBC6}" type="slidenum">
              <a:rPr lang="en-NZ" smtClean="0"/>
              <a:t>12</a:t>
            </a:fld>
            <a:endParaRPr lang="en-NZ"/>
          </a:p>
        </p:txBody>
      </p:sp>
    </p:spTree>
    <p:extLst>
      <p:ext uri="{BB962C8B-B14F-4D97-AF65-F5344CB8AC3E}">
        <p14:creationId xmlns:p14="http://schemas.microsoft.com/office/powerpoint/2010/main" val="172707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13</a:t>
            </a:fld>
            <a:endParaRPr lang="en-NZ"/>
          </a:p>
        </p:txBody>
      </p:sp>
    </p:spTree>
    <p:extLst>
      <p:ext uri="{BB962C8B-B14F-4D97-AF65-F5344CB8AC3E}">
        <p14:creationId xmlns:p14="http://schemas.microsoft.com/office/powerpoint/2010/main" val="92828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Modern day snapper are very chaotic in their movement pattern, residency in different habitats at the same age, and transitions back and forth. </a:t>
            </a:r>
          </a:p>
        </p:txBody>
      </p:sp>
      <p:sp>
        <p:nvSpPr>
          <p:cNvPr id="4" name="Slide Number Placeholder 3"/>
          <p:cNvSpPr>
            <a:spLocks noGrp="1"/>
          </p:cNvSpPr>
          <p:nvPr>
            <p:ph type="sldNum" sz="quarter" idx="5"/>
          </p:nvPr>
        </p:nvSpPr>
        <p:spPr/>
        <p:txBody>
          <a:bodyPr/>
          <a:lstStyle/>
          <a:p>
            <a:fld id="{A514EF88-E836-44B1-9C0B-F43CD65EDBC6}" type="slidenum">
              <a:rPr lang="en-NZ" smtClean="0"/>
              <a:t>14</a:t>
            </a:fld>
            <a:endParaRPr lang="en-NZ"/>
          </a:p>
        </p:txBody>
      </p:sp>
    </p:spTree>
    <p:extLst>
      <p:ext uri="{BB962C8B-B14F-4D97-AF65-F5344CB8AC3E}">
        <p14:creationId xmlns:p14="http://schemas.microsoft.com/office/powerpoint/2010/main" val="1717477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we put all the samples together and looked at the overall proportion of their activity in each habitat you clearly see the estuarine habitat featured more prominently in archaeological samples, whereas in the modern samples the marine environment features prominently in the very early life stages.  </a:t>
            </a:r>
          </a:p>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15</a:t>
            </a:fld>
            <a:endParaRPr lang="en-NZ"/>
          </a:p>
        </p:txBody>
      </p:sp>
    </p:spTree>
    <p:extLst>
      <p:ext uri="{BB962C8B-B14F-4D97-AF65-F5344CB8AC3E}">
        <p14:creationId xmlns:p14="http://schemas.microsoft.com/office/powerpoint/2010/main" val="1740351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16</a:t>
            </a:fld>
            <a:endParaRPr lang="en-NZ"/>
          </a:p>
        </p:txBody>
      </p:sp>
    </p:spTree>
    <p:extLst>
      <p:ext uri="{BB962C8B-B14F-4D97-AF65-F5344CB8AC3E}">
        <p14:creationId xmlns:p14="http://schemas.microsoft.com/office/powerpoint/2010/main" val="696866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total number of transitions between habitats was highest in the transects of ML otoliths (31.8 ± 3.38 transitions transect</a:t>
            </a:r>
            <a:r>
              <a:rPr lang="en-AU" baseline="30000" dirty="0"/>
              <a:t>-1</a:t>
            </a:r>
            <a:r>
              <a:rPr lang="en-AU" dirty="0"/>
              <a:t>), and differed significantly from the ones of the other three assemblages (Tukey HSD, all p &lt; 0.001). </a:t>
            </a:r>
            <a:endParaRPr lang="en-US" dirty="0"/>
          </a:p>
          <a:p>
            <a:endParaRPr lang="en-US" dirty="0"/>
          </a:p>
          <a:p>
            <a:endParaRPr lang="en-US" dirty="0"/>
          </a:p>
          <a:p>
            <a:r>
              <a:rPr lang="en-US" dirty="0"/>
              <a:t>ML </a:t>
            </a:r>
            <a:r>
              <a:rPr lang="en-AU" dirty="0"/>
              <a:t>otoliths exhibited significantly more transitions between estuarine and riverine (Welch's Heteroscedastic F Test, F</a:t>
            </a:r>
            <a:r>
              <a:rPr lang="en-AU" baseline="-25000" dirty="0"/>
              <a:t>(1, 13.9)</a:t>
            </a:r>
            <a:r>
              <a:rPr lang="en-AU" dirty="0"/>
              <a:t> = 4.71, p &lt; 0.05) as well as between riverine and marine environments when compared to their conspecifics from archaeological middens </a:t>
            </a:r>
            <a:endParaRPr lang="en-US" dirty="0"/>
          </a:p>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17</a:t>
            </a:fld>
            <a:endParaRPr lang="en-NZ"/>
          </a:p>
        </p:txBody>
      </p:sp>
    </p:spTree>
    <p:extLst>
      <p:ext uri="{BB962C8B-B14F-4D97-AF65-F5344CB8AC3E}">
        <p14:creationId xmlns:p14="http://schemas.microsoft.com/office/powerpoint/2010/main" val="344469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Modern day Hauraki Gulf snapper don’t use estuarine habitats as much as historical conspecifics. Well time ontogenetic shifts. </a:t>
            </a:r>
          </a:p>
          <a:p>
            <a:r>
              <a:rPr lang="en-US" dirty="0"/>
              <a:t>Reasons, clearly anthropogenic effects and degradation of nursery habitats. </a:t>
            </a:r>
          </a:p>
        </p:txBody>
      </p:sp>
      <p:sp>
        <p:nvSpPr>
          <p:cNvPr id="4" name="Slide Number Placeholder 3"/>
          <p:cNvSpPr>
            <a:spLocks noGrp="1"/>
          </p:cNvSpPr>
          <p:nvPr>
            <p:ph type="sldNum" sz="quarter" idx="5"/>
          </p:nvPr>
        </p:nvSpPr>
        <p:spPr/>
        <p:txBody>
          <a:bodyPr/>
          <a:lstStyle/>
          <a:p>
            <a:fld id="{A514EF88-E836-44B1-9C0B-F43CD65EDBC6}" type="slidenum">
              <a:rPr lang="en-NZ" smtClean="0"/>
              <a:t>18</a:t>
            </a:fld>
            <a:endParaRPr lang="en-NZ"/>
          </a:p>
        </p:txBody>
      </p:sp>
    </p:spTree>
    <p:extLst>
      <p:ext uri="{BB962C8B-B14F-4D97-AF65-F5344CB8AC3E}">
        <p14:creationId xmlns:p14="http://schemas.microsoft.com/office/powerpoint/2010/main" val="916681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Maori didn’t appear to have significant impact on snapper ontogeny, or coastal degradation. Two cool things here, samples chosen were anywhere within those time ranges, but they still were extremely choreographed in their movements, even though separated by centuries. </a:t>
            </a:r>
          </a:p>
        </p:txBody>
      </p:sp>
      <p:sp>
        <p:nvSpPr>
          <p:cNvPr id="4" name="Slide Number Placeholder 3"/>
          <p:cNvSpPr>
            <a:spLocks noGrp="1"/>
          </p:cNvSpPr>
          <p:nvPr>
            <p:ph type="sldNum" sz="quarter" idx="5"/>
          </p:nvPr>
        </p:nvSpPr>
        <p:spPr/>
        <p:txBody>
          <a:bodyPr/>
          <a:lstStyle/>
          <a:p>
            <a:fld id="{A514EF88-E836-44B1-9C0B-F43CD65EDBC6}" type="slidenum">
              <a:rPr lang="en-NZ" smtClean="0"/>
              <a:t>19</a:t>
            </a:fld>
            <a:endParaRPr lang="en-NZ"/>
          </a:p>
        </p:txBody>
      </p:sp>
    </p:spTree>
    <p:extLst>
      <p:ext uri="{BB962C8B-B14F-4D97-AF65-F5344CB8AC3E}">
        <p14:creationId xmlns:p14="http://schemas.microsoft.com/office/powerpoint/2010/main" val="127603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2</a:t>
            </a:fld>
            <a:endParaRPr lang="en-NZ"/>
          </a:p>
        </p:txBody>
      </p:sp>
    </p:spTree>
    <p:extLst>
      <p:ext uri="{BB962C8B-B14F-4D97-AF65-F5344CB8AC3E}">
        <p14:creationId xmlns:p14="http://schemas.microsoft.com/office/powerpoint/2010/main" val="2927759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21</a:t>
            </a:fld>
            <a:endParaRPr lang="en-NZ"/>
          </a:p>
        </p:txBody>
      </p:sp>
    </p:spTree>
    <p:extLst>
      <p:ext uri="{BB962C8B-B14F-4D97-AF65-F5344CB8AC3E}">
        <p14:creationId xmlns:p14="http://schemas.microsoft.com/office/powerpoint/2010/main" val="3493215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22</a:t>
            </a:fld>
            <a:endParaRPr lang="en-NZ"/>
          </a:p>
        </p:txBody>
      </p:sp>
    </p:spTree>
    <p:extLst>
      <p:ext uri="{BB962C8B-B14F-4D97-AF65-F5344CB8AC3E}">
        <p14:creationId xmlns:p14="http://schemas.microsoft.com/office/powerpoint/2010/main" val="2414033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23</a:t>
            </a:fld>
            <a:endParaRPr lang="en-NZ"/>
          </a:p>
        </p:txBody>
      </p:sp>
    </p:spTree>
    <p:extLst>
      <p:ext uri="{BB962C8B-B14F-4D97-AF65-F5344CB8AC3E}">
        <p14:creationId xmlns:p14="http://schemas.microsoft.com/office/powerpoint/2010/main" val="1018541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24</a:t>
            </a:fld>
            <a:endParaRPr lang="en-NZ"/>
          </a:p>
        </p:txBody>
      </p:sp>
    </p:spTree>
    <p:extLst>
      <p:ext uri="{BB962C8B-B14F-4D97-AF65-F5344CB8AC3E}">
        <p14:creationId xmlns:p14="http://schemas.microsoft.com/office/powerpoint/2010/main" val="170404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25</a:t>
            </a:fld>
            <a:endParaRPr lang="en-NZ"/>
          </a:p>
        </p:txBody>
      </p:sp>
    </p:spTree>
    <p:extLst>
      <p:ext uri="{BB962C8B-B14F-4D97-AF65-F5344CB8AC3E}">
        <p14:creationId xmlns:p14="http://schemas.microsoft.com/office/powerpoint/2010/main" val="138503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3</a:t>
            </a:fld>
            <a:endParaRPr lang="en-NZ"/>
          </a:p>
        </p:txBody>
      </p:sp>
    </p:spTree>
    <p:extLst>
      <p:ext uri="{BB962C8B-B14F-4D97-AF65-F5344CB8AC3E}">
        <p14:creationId xmlns:p14="http://schemas.microsoft.com/office/powerpoint/2010/main" val="295365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4</a:t>
            </a:fld>
            <a:endParaRPr lang="en-NZ"/>
          </a:p>
        </p:txBody>
      </p:sp>
    </p:spTree>
    <p:extLst>
      <p:ext uri="{BB962C8B-B14F-4D97-AF65-F5344CB8AC3E}">
        <p14:creationId xmlns:p14="http://schemas.microsoft.com/office/powerpoint/2010/main" val="227477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4EF88-E836-44B1-9C0B-F43CD65EDBC6}" type="slidenum">
              <a:rPr lang="en-NZ" smtClean="0"/>
              <a:t>5</a:t>
            </a:fld>
            <a:endParaRPr lang="en-NZ"/>
          </a:p>
        </p:txBody>
      </p:sp>
    </p:spTree>
    <p:extLst>
      <p:ext uri="{BB962C8B-B14F-4D97-AF65-F5344CB8AC3E}">
        <p14:creationId xmlns:p14="http://schemas.microsoft.com/office/powerpoint/2010/main" val="131228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A514EF88-E836-44B1-9C0B-F43CD65EDBC6}" type="slidenum">
              <a:rPr lang="en-NZ" smtClean="0"/>
              <a:t>6</a:t>
            </a:fld>
            <a:endParaRPr lang="en-NZ"/>
          </a:p>
        </p:txBody>
      </p:sp>
    </p:spTree>
    <p:extLst>
      <p:ext uri="{BB962C8B-B14F-4D97-AF65-F5344CB8AC3E}">
        <p14:creationId xmlns:p14="http://schemas.microsoft.com/office/powerpoint/2010/main" val="862176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7</a:t>
            </a:fld>
            <a:endParaRPr lang="en-NZ"/>
          </a:p>
        </p:txBody>
      </p:sp>
    </p:spTree>
    <p:extLst>
      <p:ext uri="{BB962C8B-B14F-4D97-AF65-F5344CB8AC3E}">
        <p14:creationId xmlns:p14="http://schemas.microsoft.com/office/powerpoint/2010/main" val="343807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8</a:t>
            </a:fld>
            <a:endParaRPr lang="en-NZ"/>
          </a:p>
        </p:txBody>
      </p:sp>
    </p:spTree>
    <p:extLst>
      <p:ext uri="{BB962C8B-B14F-4D97-AF65-F5344CB8AC3E}">
        <p14:creationId xmlns:p14="http://schemas.microsoft.com/office/powerpoint/2010/main" val="137886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A514EF88-E836-44B1-9C0B-F43CD65EDBC6}" type="slidenum">
              <a:rPr lang="en-NZ" smtClean="0"/>
              <a:t>9</a:t>
            </a:fld>
            <a:endParaRPr lang="en-NZ"/>
          </a:p>
        </p:txBody>
      </p:sp>
    </p:spTree>
    <p:extLst>
      <p:ext uri="{BB962C8B-B14F-4D97-AF65-F5344CB8AC3E}">
        <p14:creationId xmlns:p14="http://schemas.microsoft.com/office/powerpoint/2010/main" val="314666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8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460500" y="365125"/>
            <a:ext cx="10515600" cy="1325563"/>
          </a:xfrm>
          <a:prstGeom prst="rect">
            <a:avLst/>
          </a:prstGeom>
        </p:spPr>
        <p:txBody>
          <a:bodyPr vert="horz" lIns="91440" tIns="45720" rIns="91440" bIns="45720" rtlCol="0" anchor="ctr">
            <a:normAutofit/>
          </a:bodyPr>
          <a:lstStyle>
            <a:lvl1pPr>
              <a:defRPr>
                <a:solidFill>
                  <a:srgbClr val="519032"/>
                </a:solidFill>
              </a:defRPr>
            </a:lvl1pPr>
          </a:lstStyle>
          <a:p>
            <a:r>
              <a:rPr lang="en-US" dirty="0"/>
              <a:t>Click to edit Master title style</a:t>
            </a:r>
            <a:endParaRPr lang="en-NZ" dirty="0"/>
          </a:p>
        </p:txBody>
      </p:sp>
      <p:sp>
        <p:nvSpPr>
          <p:cNvPr id="5" name="Text Placeholder 11"/>
          <p:cNvSpPr>
            <a:spLocks noGrp="1"/>
          </p:cNvSpPr>
          <p:nvPr>
            <p:ph type="body" sz="quarter" idx="13"/>
          </p:nvPr>
        </p:nvSpPr>
        <p:spPr>
          <a:xfrm>
            <a:off x="1460500" y="1844530"/>
            <a:ext cx="10515600" cy="4351338"/>
          </a:xfrm>
        </p:spPr>
        <p:txBody>
          <a:bodyPr/>
          <a:lstStyle>
            <a:lvl1pPr>
              <a:buClr>
                <a:srgbClr val="72BF44"/>
              </a:buClr>
              <a:defRPr/>
            </a:lvl1pPr>
            <a:lvl2pPr>
              <a:buClr>
                <a:srgbClr val="72BF44"/>
              </a:buClr>
              <a:defRPr/>
            </a:lvl2pPr>
            <a:lvl3pPr>
              <a:buClr>
                <a:srgbClr val="72BF44"/>
              </a:buClr>
              <a:defRPr/>
            </a:lvl3pPr>
            <a:lvl4pPr>
              <a:buClr>
                <a:srgbClr val="72BF44"/>
              </a:buClr>
              <a:defRPr/>
            </a:lvl4pPr>
            <a:lvl5pPr>
              <a:buClr>
                <a:srgbClr val="72BF44"/>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68010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69868" y="2414156"/>
            <a:ext cx="4237844" cy="1325563"/>
          </a:xfrm>
          <a:prstGeom prst="rect">
            <a:avLst/>
          </a:prstGeom>
        </p:spPr>
        <p:txBody>
          <a:bodyPr vert="horz" lIns="91440" tIns="45720" rIns="91440" bIns="45720" rtlCol="0" anchor="ctr">
            <a:normAutofit/>
          </a:bodyPr>
          <a:lstStyle>
            <a:lvl1pPr>
              <a:defRPr sz="3600">
                <a:solidFill>
                  <a:srgbClr val="519032"/>
                </a:solidFill>
              </a:defRPr>
            </a:lvl1pPr>
          </a:lstStyle>
          <a:p>
            <a:r>
              <a:rPr lang="en-US" dirty="0"/>
              <a:t>Click to edit Master title style</a:t>
            </a:r>
            <a:endParaRPr lang="en-NZ" dirty="0"/>
          </a:p>
        </p:txBody>
      </p:sp>
      <p:sp>
        <p:nvSpPr>
          <p:cNvPr id="5" name="Text Placeholder 11"/>
          <p:cNvSpPr>
            <a:spLocks noGrp="1"/>
          </p:cNvSpPr>
          <p:nvPr>
            <p:ph type="body" sz="quarter" idx="13"/>
          </p:nvPr>
        </p:nvSpPr>
        <p:spPr>
          <a:xfrm>
            <a:off x="6869868" y="3913172"/>
            <a:ext cx="4237844" cy="1063562"/>
          </a:xfrm>
        </p:spPr>
        <p:txBody>
          <a:bodyPr/>
          <a:lstStyle>
            <a:lvl1pPr marL="0" indent="0">
              <a:buClr>
                <a:srgbClr val="ED1C24"/>
              </a:buClr>
              <a:buNone/>
              <a:defRPr/>
            </a:lvl1pPr>
            <a:lvl2pPr>
              <a:buClr>
                <a:srgbClr val="ED1C24"/>
              </a:buClr>
              <a:defRPr/>
            </a:lvl2pPr>
            <a:lvl3pPr>
              <a:buClr>
                <a:srgbClr val="ED1C24"/>
              </a:buClr>
              <a:defRPr/>
            </a:lvl3pPr>
            <a:lvl4pPr>
              <a:buClr>
                <a:srgbClr val="ED1C24"/>
              </a:buClr>
              <a:defRPr/>
            </a:lvl4pPr>
            <a:lvl5pPr>
              <a:buClr>
                <a:srgbClr val="ED1C24"/>
              </a:buClr>
              <a:defRPr/>
            </a:lvl5pPr>
          </a:lstStyle>
          <a:p>
            <a:pPr lvl="0"/>
            <a:r>
              <a:rPr lang="en-US" dirty="0"/>
              <a:t>Click to edit Master text styles</a:t>
            </a:r>
          </a:p>
        </p:txBody>
      </p:sp>
    </p:spTree>
    <p:extLst>
      <p:ext uri="{BB962C8B-B14F-4D97-AF65-F5344CB8AC3E}">
        <p14:creationId xmlns:p14="http://schemas.microsoft.com/office/powerpoint/2010/main" val="27045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3340099"/>
            <a:ext cx="9182100" cy="2146301"/>
          </a:xfrm>
          <a:prstGeom prst="rect">
            <a:avLst/>
          </a:prstGeom>
          <a:solidFill>
            <a:srgbClr val="519032">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sz="800"/>
          </a:p>
        </p:txBody>
      </p:sp>
      <p:sp>
        <p:nvSpPr>
          <p:cNvPr id="5" name="Title 1"/>
          <p:cNvSpPr>
            <a:spLocks noGrp="1"/>
          </p:cNvSpPr>
          <p:nvPr>
            <p:ph type="title"/>
          </p:nvPr>
        </p:nvSpPr>
        <p:spPr>
          <a:xfrm>
            <a:off x="749300" y="3556000"/>
            <a:ext cx="8140700" cy="1277938"/>
          </a:xfrm>
        </p:spPr>
        <p:txBody>
          <a:bodyPr anchor="b"/>
          <a:lstStyle>
            <a:lvl1pPr>
              <a:defRPr>
                <a:solidFill>
                  <a:schemeClr val="bg1"/>
                </a:solidFill>
              </a:defRPr>
            </a:lvl1pPr>
          </a:lstStyle>
          <a:p>
            <a:r>
              <a:rPr lang="en-US" dirty="0"/>
              <a:t>Click to edit Master title style</a:t>
            </a:r>
            <a:endParaRPr lang="en-NZ" dirty="0"/>
          </a:p>
        </p:txBody>
      </p:sp>
      <p:sp>
        <p:nvSpPr>
          <p:cNvPr id="6" name="Subtitle 2"/>
          <p:cNvSpPr>
            <a:spLocks noGrp="1"/>
          </p:cNvSpPr>
          <p:nvPr>
            <p:ph type="subTitle" idx="1"/>
          </p:nvPr>
        </p:nvSpPr>
        <p:spPr>
          <a:xfrm>
            <a:off x="749300" y="4833938"/>
            <a:ext cx="8140700" cy="6016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8521" y="0"/>
            <a:ext cx="2003471" cy="2178121"/>
          </a:xfrm>
          <a:prstGeom prst="rect">
            <a:avLst/>
          </a:prstGeom>
        </p:spPr>
      </p:pic>
    </p:spTree>
    <p:extLst>
      <p:ext uri="{BB962C8B-B14F-4D97-AF65-F5344CB8AC3E}">
        <p14:creationId xmlns:p14="http://schemas.microsoft.com/office/powerpoint/2010/main" val="1008848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093605729"/>
      </p:ext>
    </p:extLst>
  </p:cSld>
  <p:clrMap bg1="lt1" tx1="dk1" bg2="lt2" tx2="dk2" accent1="accent1" accent2="accent2" accent3="accent3" accent4="accent4" accent5="accent5" accent6="accent6" hlink="hlink" folHlink="folHlink"/>
  <p:sldLayoutIdLst>
    <p:sldLayoutId id="2147483671" r:id="rId1"/>
    <p:sldLayoutId id="2147483667" r:id="rId2"/>
    <p:sldLayoutId id="2147483674" r:id="rId3"/>
    <p:sldLayoutId id="2147483662" r:id="rId4"/>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ulian.lilkendey@icloud.com" TargetMode="External"/><Relationship Id="rId2" Type="http://schemas.openxmlformats.org/officeDocument/2006/relationships/hyperlink" Target="mailto:armagan.sabetian@aut.ac.nz" TargetMode="External"/><Relationship Id="rId1" Type="http://schemas.openxmlformats.org/officeDocument/2006/relationships/slideLayout" Target="../slideLayouts/slideLayout2.xml"/><Relationship Id="rId5" Type="http://schemas.openxmlformats.org/officeDocument/2006/relationships/hyperlink" Target="mailto:richard.walter@otago.ac.nz" TargetMode="External"/><Relationship Id="rId4" Type="http://schemas.openxmlformats.org/officeDocument/2006/relationships/hyperlink" Target="mailto:jingjing.zhang@aut.ac.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769" y="3322327"/>
            <a:ext cx="9229587" cy="1812442"/>
          </a:xfrm>
        </p:spPr>
        <p:txBody>
          <a:bodyPr>
            <a:normAutofit fontScale="90000"/>
          </a:bodyPr>
          <a:lstStyle/>
          <a:p>
            <a:r>
              <a:rPr lang="en-US" dirty="0">
                <a:solidFill>
                  <a:schemeClr val="tx1"/>
                </a:solidFill>
              </a:rPr>
              <a:t>Snapper nursery habitat movement patterns inform us about anthropogenic environmental disruptions </a:t>
            </a:r>
            <a:endParaRPr lang="en-NZ" dirty="0">
              <a:solidFill>
                <a:schemeClr val="tx1"/>
              </a:solidFill>
            </a:endParaRPr>
          </a:p>
        </p:txBody>
      </p:sp>
      <p:sp>
        <p:nvSpPr>
          <p:cNvPr id="3" name="Subtitle 2"/>
          <p:cNvSpPr>
            <a:spLocks noGrp="1"/>
          </p:cNvSpPr>
          <p:nvPr>
            <p:ph type="subTitle" idx="1"/>
          </p:nvPr>
        </p:nvSpPr>
        <p:spPr>
          <a:xfrm>
            <a:off x="563768" y="5483295"/>
            <a:ext cx="8227305" cy="1150586"/>
          </a:xfrm>
        </p:spPr>
        <p:txBody>
          <a:bodyPr>
            <a:normAutofit lnSpcReduction="10000"/>
          </a:bodyPr>
          <a:lstStyle/>
          <a:p>
            <a:r>
              <a:rPr lang="en-NZ" dirty="0" err="1"/>
              <a:t>Armagan</a:t>
            </a:r>
            <a:r>
              <a:rPr lang="en-NZ" dirty="0"/>
              <a:t> </a:t>
            </a:r>
            <a:r>
              <a:rPr lang="en-NZ" dirty="0" err="1"/>
              <a:t>Sabetian</a:t>
            </a:r>
            <a:r>
              <a:rPr lang="en-NZ" dirty="0"/>
              <a:t> (PhD James Cook University)</a:t>
            </a:r>
          </a:p>
          <a:p>
            <a:r>
              <a:rPr lang="en-NZ" dirty="0"/>
              <a:t>Department of Applied Ecology, </a:t>
            </a:r>
            <a:br>
              <a:rPr lang="en-NZ" dirty="0"/>
            </a:br>
            <a:r>
              <a:rPr lang="en-NZ" dirty="0"/>
              <a:t>Auckland University of Technology</a:t>
            </a:r>
          </a:p>
        </p:txBody>
      </p:sp>
      <p:pic>
        <p:nvPicPr>
          <p:cNvPr id="6" name="Picture 5">
            <a:extLst>
              <a:ext uri="{FF2B5EF4-FFF2-40B4-BE49-F238E27FC236}">
                <a16:creationId xmlns:a16="http://schemas.microsoft.com/office/drawing/2014/main" id="{A532CCDA-9009-3346-8501-4EE155759005}"/>
              </a:ext>
            </a:extLst>
          </p:cNvPr>
          <p:cNvPicPr>
            <a:picLocks noChangeAspect="1"/>
          </p:cNvPicPr>
          <p:nvPr/>
        </p:nvPicPr>
        <p:blipFill>
          <a:blip r:embed="rId3"/>
          <a:stretch>
            <a:fillRect/>
          </a:stretch>
        </p:blipFill>
        <p:spPr>
          <a:xfrm>
            <a:off x="6420776" y="4332708"/>
            <a:ext cx="4309059" cy="2301173"/>
          </a:xfrm>
          <a:prstGeom prst="rect">
            <a:avLst/>
          </a:prstGeom>
        </p:spPr>
      </p:pic>
    </p:spTree>
    <p:extLst>
      <p:ext uri="{BB962C8B-B14F-4D97-AF65-F5344CB8AC3E}">
        <p14:creationId xmlns:p14="http://schemas.microsoft.com/office/powerpoint/2010/main" val="86808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F62D7-2DD0-A74C-BBD6-86189C435FA7}"/>
              </a:ext>
            </a:extLst>
          </p:cNvPr>
          <p:cNvSpPr>
            <a:spLocks noGrp="1"/>
          </p:cNvSpPr>
          <p:nvPr>
            <p:ph type="body" sz="quarter" idx="13"/>
          </p:nvPr>
        </p:nvSpPr>
        <p:spPr/>
        <p:txBody>
          <a:bodyPr/>
          <a:lstStyle/>
          <a:p>
            <a:r>
              <a:rPr lang="en-US" dirty="0"/>
              <a:t>We had to overcome the age range of middens spread across many decades. Which meant that the concentration of our elements would have been affected by environmental variables such as seawater temperature. </a:t>
            </a:r>
          </a:p>
          <a:p>
            <a:pPr marL="0" indent="0">
              <a:buNone/>
            </a:pPr>
            <a:endParaRPr lang="en-US" dirty="0"/>
          </a:p>
          <a:p>
            <a:r>
              <a:rPr lang="en-US" dirty="0"/>
              <a:t>Furthermore, concentrations of elements can also be affected by metabolism and physiology of fish. Which is especially a problem in the status quo of otolith chemistry.</a:t>
            </a:r>
          </a:p>
        </p:txBody>
      </p:sp>
      <p:sp>
        <p:nvSpPr>
          <p:cNvPr id="5" name="Title 4">
            <a:extLst>
              <a:ext uri="{FF2B5EF4-FFF2-40B4-BE49-F238E27FC236}">
                <a16:creationId xmlns:a16="http://schemas.microsoft.com/office/drawing/2014/main" id="{57990356-B8A4-C941-A132-3041F7FBE6A9}"/>
              </a:ext>
            </a:extLst>
          </p:cNvPr>
          <p:cNvSpPr>
            <a:spLocks noGrp="1"/>
          </p:cNvSpPr>
          <p:nvPr>
            <p:ph type="title"/>
          </p:nvPr>
        </p:nvSpPr>
        <p:spPr/>
        <p:txBody>
          <a:bodyPr/>
          <a:lstStyle/>
          <a:p>
            <a:r>
              <a:rPr lang="en-AU" dirty="0"/>
              <a:t>Inferences about concentrations affected by physiology and time</a:t>
            </a:r>
            <a:endParaRPr lang="en-NZ" dirty="0"/>
          </a:p>
        </p:txBody>
      </p:sp>
    </p:spTree>
    <p:extLst>
      <p:ext uri="{BB962C8B-B14F-4D97-AF65-F5344CB8AC3E}">
        <p14:creationId xmlns:p14="http://schemas.microsoft.com/office/powerpoint/2010/main" val="27541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3520" y="0"/>
            <a:ext cx="10515600" cy="1325563"/>
          </a:xfrm>
        </p:spPr>
        <p:txBody>
          <a:bodyPr>
            <a:normAutofit/>
          </a:bodyPr>
          <a:lstStyle/>
          <a:p>
            <a:r>
              <a:rPr lang="en-NZ" dirty="0">
                <a:latin typeface="Arial" panose="020B0604020202020204" pitchFamily="34" charset="0"/>
                <a:cs typeface="Arial" panose="020B0604020202020204" pitchFamily="34" charset="0"/>
              </a:rPr>
              <a:t>An opportunity for novel analysis? </a:t>
            </a:r>
          </a:p>
        </p:txBody>
      </p:sp>
      <p:sp>
        <p:nvSpPr>
          <p:cNvPr id="5" name="Text Placeholder 4"/>
          <p:cNvSpPr>
            <a:spLocks noGrp="1"/>
          </p:cNvSpPr>
          <p:nvPr>
            <p:ph type="body" sz="quarter" idx="13"/>
          </p:nvPr>
        </p:nvSpPr>
        <p:spPr>
          <a:xfrm>
            <a:off x="1393520" y="1325563"/>
            <a:ext cx="10515600" cy="4351338"/>
          </a:xfrm>
        </p:spPr>
        <p:txBody>
          <a:bodyPr>
            <a:normAutofit/>
          </a:bodyPr>
          <a:lstStyle/>
          <a:p>
            <a:pPr marL="457200" indent="-457200">
              <a:buFont typeface="Arial" panose="020B0604020202020204" pitchFamily="34" charset="0"/>
              <a:buChar char="•"/>
            </a:pPr>
            <a:r>
              <a:rPr lang="en-NZ" dirty="0">
                <a:latin typeface="Arial" panose="020B0604020202020204" pitchFamily="34" charset="0"/>
                <a:cs typeface="Arial" panose="020B0604020202020204" pitchFamily="34" charset="0"/>
              </a:rPr>
              <a:t>Time-series analysis overcomes the problem of temporal autocorrelation we found in our data</a:t>
            </a:r>
          </a:p>
          <a:p>
            <a:pPr marL="457200" indent="-457200">
              <a:buFont typeface="Arial" panose="020B0604020202020204" pitchFamily="34" charset="0"/>
              <a:buChar char="•"/>
            </a:pPr>
            <a:endParaRPr lang="en-NZ"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NZ"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374742D-08EF-404A-B364-C8BF1FAAF5C4}"/>
              </a:ext>
            </a:extLst>
          </p:cNvPr>
          <p:cNvPicPr>
            <a:picLocks noChangeAspect="1"/>
          </p:cNvPicPr>
          <p:nvPr/>
        </p:nvPicPr>
        <p:blipFill rotWithShape="1">
          <a:blip r:embed="rId3"/>
          <a:srcRect l="996" t="1697" b="545"/>
          <a:stretch/>
        </p:blipFill>
        <p:spPr>
          <a:xfrm>
            <a:off x="3465373" y="2254103"/>
            <a:ext cx="6381093" cy="4414610"/>
          </a:xfrm>
          <a:prstGeom prst="rect">
            <a:avLst/>
          </a:prstGeom>
          <a:ln>
            <a:noFill/>
          </a:ln>
        </p:spPr>
      </p:pic>
    </p:spTree>
    <p:extLst>
      <p:ext uri="{BB962C8B-B14F-4D97-AF65-F5344CB8AC3E}">
        <p14:creationId xmlns:p14="http://schemas.microsoft.com/office/powerpoint/2010/main" val="49626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5A67-C49D-D946-9F9D-568BA0A6E52E}"/>
              </a:ext>
            </a:extLst>
          </p:cNvPr>
          <p:cNvSpPr>
            <a:spLocks noGrp="1"/>
          </p:cNvSpPr>
          <p:nvPr>
            <p:ph type="title"/>
          </p:nvPr>
        </p:nvSpPr>
        <p:spPr/>
        <p:txBody>
          <a:bodyPr>
            <a:normAutofit/>
          </a:bodyPr>
          <a:lstStyle/>
          <a:p>
            <a:r>
              <a:rPr lang="en-US" sz="3200" dirty="0"/>
              <a:t>What if we didn’t worry about absolute value?</a:t>
            </a:r>
          </a:p>
        </p:txBody>
      </p:sp>
      <p:sp>
        <p:nvSpPr>
          <p:cNvPr id="3" name="Text Placeholder 2">
            <a:extLst>
              <a:ext uri="{FF2B5EF4-FFF2-40B4-BE49-F238E27FC236}">
                <a16:creationId xmlns:a16="http://schemas.microsoft.com/office/drawing/2014/main" id="{38BE160C-E8B6-BE42-9F06-0BB1A7A53225}"/>
              </a:ext>
            </a:extLst>
          </p:cNvPr>
          <p:cNvSpPr>
            <a:spLocks noGrp="1"/>
          </p:cNvSpPr>
          <p:nvPr>
            <p:ph type="body" sz="quarter" idx="13"/>
          </p:nvPr>
        </p:nvSpPr>
        <p:spPr/>
        <p:txBody>
          <a:bodyPr/>
          <a:lstStyle/>
          <a:p>
            <a:r>
              <a:rPr lang="en-US" dirty="0"/>
              <a:t>By combining </a:t>
            </a:r>
            <a:r>
              <a:rPr lang="en-US" dirty="0" err="1"/>
              <a:t>Behavioural</a:t>
            </a:r>
            <a:r>
              <a:rPr lang="en-US" dirty="0"/>
              <a:t> Change Point Analysis (BCPA) with k-means clustering, we were able to cluster otolith element transect information into three distinct environments experienced by individual fish.</a:t>
            </a:r>
            <a:r>
              <a:rPr lang="en-NZ" dirty="0"/>
              <a:t> </a:t>
            </a:r>
          </a:p>
          <a:p>
            <a:endParaRPr lang="en-NZ" dirty="0"/>
          </a:p>
          <a:p>
            <a:r>
              <a:rPr lang="en-AU" i="1" dirty="0">
                <a:solidFill>
                  <a:schemeClr val="accent1">
                    <a:lumMod val="75000"/>
                  </a:schemeClr>
                </a:solidFill>
              </a:rPr>
              <a:t>Riverine</a:t>
            </a:r>
            <a:r>
              <a:rPr lang="en-AU" dirty="0"/>
              <a:t>: High Ba (18.2 ± 0.3 ppm) and low Sr (1,717 ± 5 ppm); </a:t>
            </a:r>
          </a:p>
          <a:p>
            <a:r>
              <a:rPr lang="en-AU" i="1" dirty="0">
                <a:solidFill>
                  <a:srgbClr val="19ACB0"/>
                </a:solidFill>
              </a:rPr>
              <a:t>Estuarine</a:t>
            </a:r>
            <a:r>
              <a:rPr lang="en-AU" dirty="0"/>
              <a:t>: Low Ba (8.01 ± 0.11 </a:t>
            </a:r>
            <a:r>
              <a:rPr lang="en-US" dirty="0"/>
              <a:t>ppm</a:t>
            </a:r>
            <a:r>
              <a:rPr lang="en-AU" dirty="0"/>
              <a:t>) and medium Sr (1,767 ± 4 ppm); </a:t>
            </a:r>
          </a:p>
          <a:p>
            <a:r>
              <a:rPr lang="en-AU" i="1" dirty="0">
                <a:solidFill>
                  <a:srgbClr val="C38A8E"/>
                </a:solidFill>
              </a:rPr>
              <a:t>Marine</a:t>
            </a:r>
            <a:r>
              <a:rPr lang="en-AU" dirty="0"/>
              <a:t>: Low Ba (9.38 ± 0.13 </a:t>
            </a:r>
            <a:r>
              <a:rPr lang="en-US" dirty="0"/>
              <a:t>ppm</a:t>
            </a:r>
            <a:r>
              <a:rPr lang="en-AU" dirty="0"/>
              <a:t>) and high Sr (2,603 ± 6 ppm).</a:t>
            </a:r>
            <a:r>
              <a:rPr lang="en-NZ" dirty="0"/>
              <a:t> </a:t>
            </a:r>
            <a:endParaRPr lang="en-US" dirty="0"/>
          </a:p>
        </p:txBody>
      </p:sp>
    </p:spTree>
    <p:extLst>
      <p:ext uri="{BB962C8B-B14F-4D97-AF65-F5344CB8AC3E}">
        <p14:creationId xmlns:p14="http://schemas.microsoft.com/office/powerpoint/2010/main" val="13453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7700" y="-270683"/>
            <a:ext cx="9157208" cy="1325563"/>
          </a:xfrm>
        </p:spPr>
        <p:txBody>
          <a:bodyPr>
            <a:normAutofit/>
          </a:bodyPr>
          <a:lstStyle/>
          <a:p>
            <a:pPr algn="ctr"/>
            <a:r>
              <a:rPr lang="en-AU" sz="3200" dirty="0">
                <a:solidFill>
                  <a:srgbClr val="19ACB0"/>
                </a:solidFill>
              </a:rPr>
              <a:t>Estuarine,</a:t>
            </a:r>
            <a:r>
              <a:rPr lang="en-AU" sz="3200" dirty="0"/>
              <a:t> </a:t>
            </a:r>
            <a:r>
              <a:rPr lang="en-AU" sz="3200" dirty="0">
                <a:solidFill>
                  <a:schemeClr val="accent5"/>
                </a:solidFill>
              </a:rPr>
              <a:t>Riverine,</a:t>
            </a:r>
            <a:r>
              <a:rPr lang="en-AU" sz="3200" dirty="0"/>
              <a:t> </a:t>
            </a:r>
            <a:r>
              <a:rPr lang="en-AU" sz="3200" dirty="0">
                <a:solidFill>
                  <a:srgbClr val="C38A8E"/>
                </a:solidFill>
              </a:rPr>
              <a:t>Marine</a:t>
            </a:r>
            <a:endParaRPr lang="en-NZ" sz="3200" dirty="0">
              <a:solidFill>
                <a:srgbClr val="C38A8E"/>
              </a:solidFill>
            </a:endParaRPr>
          </a:p>
        </p:txBody>
      </p:sp>
      <p:sp>
        <p:nvSpPr>
          <p:cNvPr id="2" name="Rectangle 1">
            <a:extLst>
              <a:ext uri="{FF2B5EF4-FFF2-40B4-BE49-F238E27FC236}">
                <a16:creationId xmlns:a16="http://schemas.microsoft.com/office/drawing/2014/main" id="{8940F5B8-E421-4A4C-95D8-30DD33DE08E7}"/>
              </a:ext>
            </a:extLst>
          </p:cNvPr>
          <p:cNvSpPr/>
          <p:nvPr/>
        </p:nvSpPr>
        <p:spPr>
          <a:xfrm>
            <a:off x="3806358" y="6406283"/>
            <a:ext cx="6236948" cy="400110"/>
          </a:xfrm>
          <a:prstGeom prst="rect">
            <a:avLst/>
          </a:prstGeom>
        </p:spPr>
        <p:txBody>
          <a:bodyPr wrap="square">
            <a:spAutoFit/>
          </a:bodyPr>
          <a:lstStyle/>
          <a:p>
            <a:r>
              <a:rPr lang="en-AU" sz="2000" b="1" dirty="0">
                <a:latin typeface="Calibri" panose="020F0502020204030204" pitchFamily="34" charset="0"/>
                <a:ea typeface="Calibri" panose="020F0502020204030204" pitchFamily="34" charset="0"/>
                <a:cs typeface="Times New Roman" panose="02020603050405020304" pitchFamily="18" charset="0"/>
              </a:rPr>
              <a:t>Cluster succession very synchronised and homogenous</a:t>
            </a:r>
            <a:endParaRPr lang="en-NZ"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CF8E370-B653-064C-A097-DCC2ED3F4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832" y="1233972"/>
            <a:ext cx="4646006" cy="5250097"/>
          </a:xfrm>
          <a:prstGeom prst="rect">
            <a:avLst/>
          </a:prstGeom>
        </p:spPr>
      </p:pic>
      <p:pic>
        <p:nvPicPr>
          <p:cNvPr id="13" name="Picture 12">
            <a:extLst>
              <a:ext uri="{FF2B5EF4-FFF2-40B4-BE49-F238E27FC236}">
                <a16:creationId xmlns:a16="http://schemas.microsoft.com/office/drawing/2014/main" id="{D44E7B5E-3142-9242-9D16-382A62ABA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849" y="1393287"/>
            <a:ext cx="4609151" cy="4931469"/>
          </a:xfrm>
          <a:prstGeom prst="rect">
            <a:avLst/>
          </a:prstGeom>
        </p:spPr>
      </p:pic>
    </p:spTree>
    <p:extLst>
      <p:ext uri="{BB962C8B-B14F-4D97-AF65-F5344CB8AC3E}">
        <p14:creationId xmlns:p14="http://schemas.microsoft.com/office/powerpoint/2010/main" val="404529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0F5B8-E421-4A4C-95D8-30DD33DE08E7}"/>
              </a:ext>
            </a:extLst>
          </p:cNvPr>
          <p:cNvSpPr/>
          <p:nvPr/>
        </p:nvSpPr>
        <p:spPr>
          <a:xfrm>
            <a:off x="4302176" y="6457890"/>
            <a:ext cx="5150473" cy="400110"/>
          </a:xfrm>
          <a:prstGeom prst="rect">
            <a:avLst/>
          </a:prstGeom>
        </p:spPr>
        <p:txBody>
          <a:bodyPr wrap="square">
            <a:spAutoFit/>
          </a:bodyPr>
          <a:lstStyle/>
          <a:p>
            <a:r>
              <a:rPr lang="en-AU" sz="2000" b="1" dirty="0">
                <a:latin typeface="Calibri" panose="020F0502020204030204" pitchFamily="34" charset="0"/>
                <a:ea typeface="Calibri" panose="020F0502020204030204" pitchFamily="34" charset="0"/>
                <a:cs typeface="Times New Roman" panose="02020603050405020304" pitchFamily="18" charset="0"/>
              </a:rPr>
              <a:t>Cluster succession chaotic and  heterogenous</a:t>
            </a:r>
            <a:endParaRPr lang="en-NZ"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3">
            <a:extLst>
              <a:ext uri="{FF2B5EF4-FFF2-40B4-BE49-F238E27FC236}">
                <a16:creationId xmlns:a16="http://schemas.microsoft.com/office/drawing/2014/main" id="{15D23614-BB32-644C-B8F6-100078C6842A}"/>
              </a:ext>
            </a:extLst>
          </p:cNvPr>
          <p:cNvSpPr>
            <a:spLocks noGrp="1"/>
          </p:cNvSpPr>
          <p:nvPr>
            <p:ph type="title"/>
          </p:nvPr>
        </p:nvSpPr>
        <p:spPr>
          <a:xfrm>
            <a:off x="1917700" y="-270683"/>
            <a:ext cx="9569450" cy="1325563"/>
          </a:xfrm>
        </p:spPr>
        <p:txBody>
          <a:bodyPr>
            <a:normAutofit/>
          </a:bodyPr>
          <a:lstStyle/>
          <a:p>
            <a:pPr algn="ctr"/>
            <a:r>
              <a:rPr lang="en-AU" sz="3200" dirty="0">
                <a:solidFill>
                  <a:srgbClr val="19ACB0"/>
                </a:solidFill>
              </a:rPr>
              <a:t>Estuarine,</a:t>
            </a:r>
            <a:r>
              <a:rPr lang="en-AU" sz="3200" dirty="0"/>
              <a:t> </a:t>
            </a:r>
            <a:r>
              <a:rPr lang="en-AU" sz="3200" dirty="0">
                <a:solidFill>
                  <a:schemeClr val="accent5"/>
                </a:solidFill>
              </a:rPr>
              <a:t>Riverine,</a:t>
            </a:r>
            <a:r>
              <a:rPr lang="en-AU" sz="3200" dirty="0"/>
              <a:t> </a:t>
            </a:r>
            <a:r>
              <a:rPr lang="en-AU" sz="3200" dirty="0">
                <a:solidFill>
                  <a:srgbClr val="C38A8E"/>
                </a:solidFill>
              </a:rPr>
              <a:t>Marine</a:t>
            </a:r>
            <a:endParaRPr lang="en-NZ" sz="3200" dirty="0">
              <a:solidFill>
                <a:srgbClr val="C38A8E"/>
              </a:solidFill>
            </a:endParaRPr>
          </a:p>
        </p:txBody>
      </p:sp>
      <p:pic>
        <p:nvPicPr>
          <p:cNvPr id="5" name="Picture 4">
            <a:extLst>
              <a:ext uri="{FF2B5EF4-FFF2-40B4-BE49-F238E27FC236}">
                <a16:creationId xmlns:a16="http://schemas.microsoft.com/office/drawing/2014/main" id="{0C248EA0-36E7-9249-8CBD-392779E89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76" y="903102"/>
            <a:ext cx="5150474" cy="5591224"/>
          </a:xfrm>
          <a:prstGeom prst="rect">
            <a:avLst/>
          </a:prstGeom>
        </p:spPr>
      </p:pic>
      <p:pic>
        <p:nvPicPr>
          <p:cNvPr id="8" name="Picture 7">
            <a:extLst>
              <a:ext uri="{FF2B5EF4-FFF2-40B4-BE49-F238E27FC236}">
                <a16:creationId xmlns:a16="http://schemas.microsoft.com/office/drawing/2014/main" id="{9895C7E9-D050-3141-9F19-483EDAA34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892" y="1054880"/>
            <a:ext cx="4752257" cy="5239391"/>
          </a:xfrm>
          <a:prstGeom prst="rect">
            <a:avLst/>
          </a:prstGeom>
        </p:spPr>
      </p:pic>
    </p:spTree>
    <p:extLst>
      <p:ext uri="{BB962C8B-B14F-4D97-AF65-F5344CB8AC3E}">
        <p14:creationId xmlns:p14="http://schemas.microsoft.com/office/powerpoint/2010/main" val="43777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DC707-2917-7D43-9036-22F9D4AA67C4}"/>
              </a:ext>
            </a:extLst>
          </p:cNvPr>
          <p:cNvSpPr>
            <a:spLocks noGrp="1"/>
          </p:cNvSpPr>
          <p:nvPr>
            <p:ph type="title"/>
          </p:nvPr>
        </p:nvSpPr>
        <p:spPr>
          <a:xfrm>
            <a:off x="1460500" y="-292601"/>
            <a:ext cx="10515600" cy="1325563"/>
          </a:xfrm>
        </p:spPr>
        <p:txBody>
          <a:bodyPr>
            <a:normAutofit/>
          </a:bodyPr>
          <a:lstStyle/>
          <a:p>
            <a:r>
              <a:rPr lang="en-AU" sz="4000" dirty="0"/>
              <a:t>Proportion of the activity</a:t>
            </a:r>
            <a:r>
              <a:rPr lang="en-NZ" sz="4000" dirty="0"/>
              <a:t> in each habitat</a:t>
            </a:r>
            <a:endParaRPr lang="en-US" sz="4000" dirty="0"/>
          </a:p>
        </p:txBody>
      </p:sp>
      <p:pic>
        <p:nvPicPr>
          <p:cNvPr id="4" name="Picture 3">
            <a:extLst>
              <a:ext uri="{FF2B5EF4-FFF2-40B4-BE49-F238E27FC236}">
                <a16:creationId xmlns:a16="http://schemas.microsoft.com/office/drawing/2014/main" id="{A8EF009A-F68A-1549-8AED-8F568FE8C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463" y="911059"/>
            <a:ext cx="8883037" cy="4664241"/>
          </a:xfrm>
          <a:prstGeom prst="rect">
            <a:avLst/>
          </a:prstGeom>
        </p:spPr>
      </p:pic>
      <p:sp>
        <p:nvSpPr>
          <p:cNvPr id="2" name="Rectangle 1">
            <a:extLst>
              <a:ext uri="{FF2B5EF4-FFF2-40B4-BE49-F238E27FC236}">
                <a16:creationId xmlns:a16="http://schemas.microsoft.com/office/drawing/2014/main" id="{22D938DA-14A7-A749-A8ED-D4BC99D639A3}"/>
              </a:ext>
            </a:extLst>
          </p:cNvPr>
          <p:cNvSpPr/>
          <p:nvPr/>
        </p:nvSpPr>
        <p:spPr>
          <a:xfrm>
            <a:off x="2400300" y="5657671"/>
            <a:ext cx="9194800" cy="1200329"/>
          </a:xfrm>
          <a:prstGeom prst="rect">
            <a:avLst/>
          </a:prstGeom>
        </p:spPr>
        <p:txBody>
          <a:bodyPr wrap="square">
            <a:spAutoFit/>
          </a:bodyPr>
          <a:lstStyle/>
          <a:p>
            <a:pPr lvl="0">
              <a:defRPr/>
            </a:pPr>
            <a:r>
              <a:rPr lang="en-AU" dirty="0">
                <a:latin typeface="Calibri" panose="020F0502020204030204" pitchFamily="34" charset="0"/>
                <a:ea typeface="Times New Roman" panose="02020603050405020304" pitchFamily="18" charset="0"/>
              </a:rPr>
              <a:t>The mean proportion of habitat types (Estuarine = Green, Riverine = Blue, Marine = Light Red) identified by behavioural change point analysis with k-means clustering against the laser-ablated distance (core to edge) on the otoliths of New Zealand snapper </a:t>
            </a:r>
            <a:r>
              <a:rPr lang="en-AU" i="1" dirty="0">
                <a:latin typeface="Calibri" panose="020F0502020204030204" pitchFamily="34" charset="0"/>
                <a:ea typeface="Times New Roman" panose="02020603050405020304" pitchFamily="18" charset="0"/>
              </a:rPr>
              <a:t>Chrysophrys auratus</a:t>
            </a:r>
            <a:r>
              <a:rPr lang="en-AU" dirty="0">
                <a:latin typeface="Calibri" panose="020F0502020204030204" pitchFamily="34" charset="0"/>
                <a:ea typeface="Times New Roman" panose="02020603050405020304" pitchFamily="18" charset="0"/>
              </a:rPr>
              <a:t> by assemblage</a:t>
            </a:r>
            <a:endParaRPr lang="en-NZ" dirty="0"/>
          </a:p>
        </p:txBody>
      </p:sp>
    </p:spTree>
    <p:extLst>
      <p:ext uri="{BB962C8B-B14F-4D97-AF65-F5344CB8AC3E}">
        <p14:creationId xmlns:p14="http://schemas.microsoft.com/office/powerpoint/2010/main" val="90859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3B58DE-190A-8E42-9F51-924CFA26162F}"/>
              </a:ext>
            </a:extLst>
          </p:cNvPr>
          <p:cNvSpPr>
            <a:spLocks noGrp="1"/>
          </p:cNvSpPr>
          <p:nvPr>
            <p:ph type="body" sz="quarter" idx="13"/>
          </p:nvPr>
        </p:nvSpPr>
        <p:spPr>
          <a:xfrm>
            <a:off x="1460500" y="1844529"/>
            <a:ext cx="10515600" cy="3505393"/>
          </a:xfrm>
        </p:spPr>
        <p:txBody>
          <a:bodyPr>
            <a:normAutofit/>
          </a:bodyPr>
          <a:lstStyle/>
          <a:p>
            <a:r>
              <a:rPr lang="en-AU" dirty="0"/>
              <a:t>Archaeological snapper otoliths exhibited a synchronised movement pattern, while present-day appeared to be more asynchronous with snapper at the same life stage being in different habitats. </a:t>
            </a:r>
          </a:p>
          <a:p>
            <a:endParaRPr lang="en-AU" dirty="0"/>
          </a:p>
          <a:p>
            <a:endParaRPr lang="en-AU" dirty="0"/>
          </a:p>
          <a:p>
            <a:r>
              <a:rPr lang="en-AU" dirty="0">
                <a:cs typeface="Calibri" panose="020F0502020204030204" pitchFamily="34" charset="0"/>
              </a:rPr>
              <a:t>Archaeological snapper exhibited a higher proportion of estuarine habitat signature. </a:t>
            </a:r>
          </a:p>
          <a:p>
            <a:endParaRPr lang="en-AU" dirty="0"/>
          </a:p>
        </p:txBody>
      </p:sp>
      <p:sp>
        <p:nvSpPr>
          <p:cNvPr id="5" name="Title 1">
            <a:extLst>
              <a:ext uri="{FF2B5EF4-FFF2-40B4-BE49-F238E27FC236}">
                <a16:creationId xmlns:a16="http://schemas.microsoft.com/office/drawing/2014/main" id="{7E7B2374-557E-254E-9587-F24A94407334}"/>
              </a:ext>
            </a:extLst>
          </p:cNvPr>
          <p:cNvSpPr>
            <a:spLocks noGrp="1"/>
          </p:cNvSpPr>
          <p:nvPr>
            <p:ph type="title"/>
          </p:nvPr>
        </p:nvSpPr>
        <p:spPr/>
        <p:txBody>
          <a:bodyPr/>
          <a:lstStyle/>
          <a:p>
            <a:r>
              <a:rPr lang="en-US" dirty="0"/>
              <a:t>Estuaries were important in the past</a:t>
            </a:r>
          </a:p>
        </p:txBody>
      </p:sp>
    </p:spTree>
    <p:extLst>
      <p:ext uri="{BB962C8B-B14F-4D97-AF65-F5344CB8AC3E}">
        <p14:creationId xmlns:p14="http://schemas.microsoft.com/office/powerpoint/2010/main" val="2364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B353-157B-0948-B181-8457A8A8F9C7}"/>
              </a:ext>
            </a:extLst>
          </p:cNvPr>
          <p:cNvSpPr>
            <a:spLocks noGrp="1"/>
          </p:cNvSpPr>
          <p:nvPr>
            <p:ph type="title"/>
          </p:nvPr>
        </p:nvSpPr>
        <p:spPr/>
        <p:txBody>
          <a:bodyPr>
            <a:normAutofit/>
          </a:bodyPr>
          <a:lstStyle/>
          <a:p>
            <a:r>
              <a:rPr lang="en-US" dirty="0"/>
              <a:t>Estuaries don’t feature as much today</a:t>
            </a:r>
          </a:p>
        </p:txBody>
      </p:sp>
      <p:sp>
        <p:nvSpPr>
          <p:cNvPr id="3" name="Text Placeholder 2">
            <a:extLst>
              <a:ext uri="{FF2B5EF4-FFF2-40B4-BE49-F238E27FC236}">
                <a16:creationId xmlns:a16="http://schemas.microsoft.com/office/drawing/2014/main" id="{15670362-F3EB-3E46-9799-3638A083AA57}"/>
              </a:ext>
            </a:extLst>
          </p:cNvPr>
          <p:cNvSpPr>
            <a:spLocks noGrp="1"/>
          </p:cNvSpPr>
          <p:nvPr>
            <p:ph type="body" sz="quarter" idx="13"/>
          </p:nvPr>
        </p:nvSpPr>
        <p:spPr/>
        <p:txBody>
          <a:bodyPr>
            <a:normAutofit/>
          </a:bodyPr>
          <a:lstStyle/>
          <a:p>
            <a:r>
              <a:rPr lang="en-AU" dirty="0"/>
              <a:t>The proportion of the marine signature was significantly higher in present day snapper. </a:t>
            </a:r>
            <a:endParaRPr lang="en-AU" sz="2000" dirty="0"/>
          </a:p>
          <a:p>
            <a:endParaRPr lang="en-AU" dirty="0"/>
          </a:p>
          <a:p>
            <a:endParaRPr lang="en-AU" dirty="0"/>
          </a:p>
          <a:p>
            <a:r>
              <a:rPr lang="en-AU" dirty="0"/>
              <a:t>The total number of transitions</a:t>
            </a:r>
            <a:r>
              <a:rPr lang="en-AU" sz="2000" dirty="0"/>
              <a:t> </a:t>
            </a:r>
            <a:r>
              <a:rPr lang="en-AU" dirty="0"/>
              <a:t>between habitats was highest in modern day snapper. </a:t>
            </a:r>
            <a:endParaRPr lang="en-US" dirty="0"/>
          </a:p>
          <a:p>
            <a:pPr marL="0" indent="0">
              <a:buNone/>
            </a:pPr>
            <a:endParaRPr lang="en-US" dirty="0"/>
          </a:p>
        </p:txBody>
      </p:sp>
    </p:spTree>
    <p:extLst>
      <p:ext uri="{BB962C8B-B14F-4D97-AF65-F5344CB8AC3E}">
        <p14:creationId xmlns:p14="http://schemas.microsoft.com/office/powerpoint/2010/main" val="213442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BCB3-3C21-5A41-8590-A556CAA3BD23}"/>
              </a:ext>
            </a:extLst>
          </p:cNvPr>
          <p:cNvSpPr>
            <a:spLocks noGrp="1"/>
          </p:cNvSpPr>
          <p:nvPr>
            <p:ph type="title"/>
          </p:nvPr>
        </p:nvSpPr>
        <p:spPr/>
        <p:txBody>
          <a:bodyPr/>
          <a:lstStyle/>
          <a:p>
            <a:r>
              <a:rPr lang="en-US" dirty="0"/>
              <a:t>Conclusions</a:t>
            </a:r>
          </a:p>
        </p:txBody>
      </p:sp>
      <p:pic>
        <p:nvPicPr>
          <p:cNvPr id="4" name="Picture 3">
            <a:extLst>
              <a:ext uri="{FF2B5EF4-FFF2-40B4-BE49-F238E27FC236}">
                <a16:creationId xmlns:a16="http://schemas.microsoft.com/office/drawing/2014/main" id="{B233395C-20BA-C946-98EE-4FBB6A9D0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93" y="1523688"/>
            <a:ext cx="10790698" cy="4042923"/>
          </a:xfrm>
          <a:prstGeom prst="rect">
            <a:avLst/>
          </a:prstGeom>
        </p:spPr>
      </p:pic>
      <p:sp>
        <p:nvSpPr>
          <p:cNvPr id="3" name="Rectangle 2">
            <a:extLst>
              <a:ext uri="{FF2B5EF4-FFF2-40B4-BE49-F238E27FC236}">
                <a16:creationId xmlns:a16="http://schemas.microsoft.com/office/drawing/2014/main" id="{BDEF3EE5-38B8-2849-8300-EC65A112F7D7}"/>
              </a:ext>
            </a:extLst>
          </p:cNvPr>
          <p:cNvSpPr/>
          <p:nvPr/>
        </p:nvSpPr>
        <p:spPr>
          <a:xfrm>
            <a:off x="1296793" y="5569545"/>
            <a:ext cx="10679307" cy="369332"/>
          </a:xfrm>
          <a:prstGeom prst="rect">
            <a:avLst/>
          </a:prstGeom>
        </p:spPr>
        <p:txBody>
          <a:bodyPr wrap="square">
            <a:spAutoFit/>
          </a:bodyPr>
          <a:lstStyle/>
          <a:p>
            <a:r>
              <a:rPr lang="en-AU" dirty="0"/>
              <a:t>           Synchronised ontogenetic shifts                                 vs                             </a:t>
            </a:r>
            <a:r>
              <a:rPr lang="en-AU" dirty="0" err="1"/>
              <a:t>Asynchronised</a:t>
            </a:r>
            <a:r>
              <a:rPr lang="en-AU" dirty="0"/>
              <a:t> ontogenetic shifts </a:t>
            </a:r>
          </a:p>
        </p:txBody>
      </p:sp>
    </p:spTree>
    <p:extLst>
      <p:ext uri="{BB962C8B-B14F-4D97-AF65-F5344CB8AC3E}">
        <p14:creationId xmlns:p14="http://schemas.microsoft.com/office/powerpoint/2010/main" val="135474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0DA192-7E7A-4A98-A904-3AF1DEA7A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595" y="936170"/>
            <a:ext cx="11005405" cy="5464630"/>
          </a:xfrm>
          <a:prstGeom prst="rect">
            <a:avLst/>
          </a:prstGeom>
        </p:spPr>
      </p:pic>
      <p:sp>
        <p:nvSpPr>
          <p:cNvPr id="2" name="Rectangle 1">
            <a:extLst>
              <a:ext uri="{FF2B5EF4-FFF2-40B4-BE49-F238E27FC236}">
                <a16:creationId xmlns:a16="http://schemas.microsoft.com/office/drawing/2014/main" id="{81E2D11C-6D02-2340-B019-E69708281111}"/>
              </a:ext>
            </a:extLst>
          </p:cNvPr>
          <p:cNvSpPr/>
          <p:nvPr/>
        </p:nvSpPr>
        <p:spPr>
          <a:xfrm>
            <a:off x="4995230" y="994180"/>
            <a:ext cx="1587062" cy="283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Box 2">
            <a:extLst>
              <a:ext uri="{FF2B5EF4-FFF2-40B4-BE49-F238E27FC236}">
                <a16:creationId xmlns:a16="http://schemas.microsoft.com/office/drawing/2014/main" id="{D9969CF1-CAB9-BF40-8BF6-947F550C3205}"/>
              </a:ext>
            </a:extLst>
          </p:cNvPr>
          <p:cNvSpPr txBox="1"/>
          <p:nvPr/>
        </p:nvSpPr>
        <p:spPr>
          <a:xfrm>
            <a:off x="4591469" y="849027"/>
            <a:ext cx="2635658" cy="461665"/>
          </a:xfrm>
          <a:prstGeom prst="rect">
            <a:avLst/>
          </a:prstGeom>
          <a:noFill/>
        </p:spPr>
        <p:txBody>
          <a:bodyPr wrap="none" rtlCol="0">
            <a:spAutoFit/>
          </a:bodyPr>
          <a:lstStyle/>
          <a:p>
            <a:r>
              <a:rPr lang="de-DE" sz="2400" dirty="0"/>
              <a:t>Omaha 1530 - 1640</a:t>
            </a:r>
          </a:p>
        </p:txBody>
      </p:sp>
      <p:sp>
        <p:nvSpPr>
          <p:cNvPr id="9" name="Rectangle 8">
            <a:extLst>
              <a:ext uri="{FF2B5EF4-FFF2-40B4-BE49-F238E27FC236}">
                <a16:creationId xmlns:a16="http://schemas.microsoft.com/office/drawing/2014/main" id="{A767CC75-DA19-F542-9012-E46845AAC857}"/>
              </a:ext>
            </a:extLst>
          </p:cNvPr>
          <p:cNvSpPr/>
          <p:nvPr/>
        </p:nvSpPr>
        <p:spPr>
          <a:xfrm>
            <a:off x="4174866" y="5025396"/>
            <a:ext cx="1841749" cy="283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Box 7">
            <a:extLst>
              <a:ext uri="{FF2B5EF4-FFF2-40B4-BE49-F238E27FC236}">
                <a16:creationId xmlns:a16="http://schemas.microsoft.com/office/drawing/2014/main" id="{6976FC4C-5A39-1A40-BD57-EAE3E5B3F787}"/>
              </a:ext>
            </a:extLst>
          </p:cNvPr>
          <p:cNvSpPr txBox="1"/>
          <p:nvPr/>
        </p:nvSpPr>
        <p:spPr>
          <a:xfrm>
            <a:off x="3483491" y="4936452"/>
            <a:ext cx="2844753" cy="461665"/>
          </a:xfrm>
          <a:prstGeom prst="rect">
            <a:avLst/>
          </a:prstGeom>
          <a:noFill/>
        </p:spPr>
        <p:txBody>
          <a:bodyPr wrap="none" rtlCol="0">
            <a:spAutoFit/>
          </a:bodyPr>
          <a:lstStyle/>
          <a:p>
            <a:r>
              <a:rPr lang="de-DE" sz="2400" dirty="0"/>
              <a:t>Long Bay 1430 - 1485</a:t>
            </a:r>
          </a:p>
        </p:txBody>
      </p:sp>
      <p:sp>
        <p:nvSpPr>
          <p:cNvPr id="11" name="Rectangle 10">
            <a:extLst>
              <a:ext uri="{FF2B5EF4-FFF2-40B4-BE49-F238E27FC236}">
                <a16:creationId xmlns:a16="http://schemas.microsoft.com/office/drawing/2014/main" id="{2754C11D-D9EB-4E4E-8424-9B496120A67A}"/>
              </a:ext>
            </a:extLst>
          </p:cNvPr>
          <p:cNvSpPr/>
          <p:nvPr/>
        </p:nvSpPr>
        <p:spPr>
          <a:xfrm>
            <a:off x="10416002" y="970703"/>
            <a:ext cx="1587062" cy="283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Box 9">
            <a:extLst>
              <a:ext uri="{FF2B5EF4-FFF2-40B4-BE49-F238E27FC236}">
                <a16:creationId xmlns:a16="http://schemas.microsoft.com/office/drawing/2014/main" id="{89DFFC12-D2C3-5C41-B48F-68A3E540937E}"/>
              </a:ext>
            </a:extLst>
          </p:cNvPr>
          <p:cNvSpPr txBox="1"/>
          <p:nvPr/>
        </p:nvSpPr>
        <p:spPr>
          <a:xfrm>
            <a:off x="10302791" y="849027"/>
            <a:ext cx="1781257" cy="461665"/>
          </a:xfrm>
          <a:prstGeom prst="rect">
            <a:avLst/>
          </a:prstGeom>
          <a:noFill/>
        </p:spPr>
        <p:txBody>
          <a:bodyPr wrap="none" rtlCol="0">
            <a:spAutoFit/>
          </a:bodyPr>
          <a:lstStyle/>
          <a:p>
            <a:r>
              <a:rPr lang="de-DE" sz="2400" dirty="0"/>
              <a:t>Omaha 2016</a:t>
            </a:r>
          </a:p>
        </p:txBody>
      </p:sp>
      <p:sp>
        <p:nvSpPr>
          <p:cNvPr id="12" name="Rectangle 11">
            <a:extLst>
              <a:ext uri="{FF2B5EF4-FFF2-40B4-BE49-F238E27FC236}">
                <a16:creationId xmlns:a16="http://schemas.microsoft.com/office/drawing/2014/main" id="{0E51418F-392E-B345-8868-E5AA41DD4CA6}"/>
              </a:ext>
            </a:extLst>
          </p:cNvPr>
          <p:cNvSpPr/>
          <p:nvPr/>
        </p:nvSpPr>
        <p:spPr>
          <a:xfrm>
            <a:off x="10604938" y="3087124"/>
            <a:ext cx="1587062" cy="283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a:extLst>
              <a:ext uri="{FF2B5EF4-FFF2-40B4-BE49-F238E27FC236}">
                <a16:creationId xmlns:a16="http://schemas.microsoft.com/office/drawing/2014/main" id="{42BAF0B9-93C3-A54A-93E8-132C795CE150}"/>
              </a:ext>
            </a:extLst>
          </p:cNvPr>
          <p:cNvSpPr txBox="1"/>
          <p:nvPr/>
        </p:nvSpPr>
        <p:spPr>
          <a:xfrm>
            <a:off x="10198244" y="2998180"/>
            <a:ext cx="1990353" cy="461665"/>
          </a:xfrm>
          <a:prstGeom prst="rect">
            <a:avLst/>
          </a:prstGeom>
          <a:noFill/>
        </p:spPr>
        <p:txBody>
          <a:bodyPr wrap="none" rtlCol="0">
            <a:spAutoFit/>
          </a:bodyPr>
          <a:lstStyle/>
          <a:p>
            <a:r>
              <a:rPr lang="de-DE" sz="2400" dirty="0"/>
              <a:t>Long Bay 2020</a:t>
            </a:r>
          </a:p>
        </p:txBody>
      </p:sp>
    </p:spTree>
    <p:extLst>
      <p:ext uri="{BB962C8B-B14F-4D97-AF65-F5344CB8AC3E}">
        <p14:creationId xmlns:p14="http://schemas.microsoft.com/office/powerpoint/2010/main" val="226215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0145" y="177510"/>
            <a:ext cx="9898063" cy="1325563"/>
          </a:xfrm>
        </p:spPr>
        <p:txBody>
          <a:bodyPr/>
          <a:lstStyle/>
          <a:p>
            <a:pPr algn="ctr"/>
            <a:r>
              <a:rPr lang="en-NZ" dirty="0">
                <a:latin typeface="Arial" panose="020B0604020202020204" pitchFamily="34" charset="0"/>
                <a:cs typeface="Arial" panose="020B0604020202020204" pitchFamily="34" charset="0"/>
              </a:rPr>
              <a:t>Conception</a:t>
            </a:r>
          </a:p>
        </p:txBody>
      </p:sp>
      <p:grpSp>
        <p:nvGrpSpPr>
          <p:cNvPr id="5" name="Group 4">
            <a:extLst>
              <a:ext uri="{FF2B5EF4-FFF2-40B4-BE49-F238E27FC236}">
                <a16:creationId xmlns:a16="http://schemas.microsoft.com/office/drawing/2014/main" id="{E8546EA7-3F01-9047-83E3-F35263395B88}"/>
              </a:ext>
            </a:extLst>
          </p:cNvPr>
          <p:cNvGrpSpPr/>
          <p:nvPr/>
        </p:nvGrpSpPr>
        <p:grpSpPr>
          <a:xfrm>
            <a:off x="1399630" y="1936207"/>
            <a:ext cx="10491434" cy="2361722"/>
            <a:chOff x="1460500" y="2086215"/>
            <a:chExt cx="8543529" cy="1906276"/>
          </a:xfrm>
        </p:grpSpPr>
        <p:pic>
          <p:nvPicPr>
            <p:cNvPr id="3" name="Picture 2">
              <a:extLst>
                <a:ext uri="{FF2B5EF4-FFF2-40B4-BE49-F238E27FC236}">
                  <a16:creationId xmlns:a16="http://schemas.microsoft.com/office/drawing/2014/main" id="{79551A09-C6A3-D847-9288-D6C44C367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500" y="2105747"/>
              <a:ext cx="3068469" cy="1847681"/>
            </a:xfrm>
            <a:prstGeom prst="rect">
              <a:avLst/>
            </a:prstGeom>
          </p:spPr>
        </p:pic>
        <p:pic>
          <p:nvPicPr>
            <p:cNvPr id="7" name="Picture 6">
              <a:extLst>
                <a:ext uri="{FF2B5EF4-FFF2-40B4-BE49-F238E27FC236}">
                  <a16:creationId xmlns:a16="http://schemas.microsoft.com/office/drawing/2014/main" id="{2EB8554C-C5F1-2F4F-83ED-D1C893271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969" y="2105747"/>
              <a:ext cx="1695657" cy="1847682"/>
            </a:xfrm>
            <a:prstGeom prst="rect">
              <a:avLst/>
            </a:prstGeom>
          </p:spPr>
        </p:pic>
        <p:pic>
          <p:nvPicPr>
            <p:cNvPr id="8" name="Picture 7">
              <a:extLst>
                <a:ext uri="{FF2B5EF4-FFF2-40B4-BE49-F238E27FC236}">
                  <a16:creationId xmlns:a16="http://schemas.microsoft.com/office/drawing/2014/main" id="{CA4B8C3E-D974-DA4E-AC7C-E9A5FF05D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1370" y="2105747"/>
              <a:ext cx="1892659" cy="1886744"/>
            </a:xfrm>
            <a:prstGeom prst="rect">
              <a:avLst/>
            </a:prstGeom>
          </p:spPr>
        </p:pic>
        <p:pic>
          <p:nvPicPr>
            <p:cNvPr id="6" name="Picture 5">
              <a:extLst>
                <a:ext uri="{FF2B5EF4-FFF2-40B4-BE49-F238E27FC236}">
                  <a16:creationId xmlns:a16="http://schemas.microsoft.com/office/drawing/2014/main" id="{FE4BB985-EBB5-5942-9767-26B74B2924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4626" y="2086215"/>
              <a:ext cx="1886744" cy="1886744"/>
            </a:xfrm>
            <a:prstGeom prst="rect">
              <a:avLst/>
            </a:prstGeom>
          </p:spPr>
        </p:pic>
      </p:grpSp>
      <p:sp>
        <p:nvSpPr>
          <p:cNvPr id="2" name="Rectangle 1">
            <a:extLst>
              <a:ext uri="{FF2B5EF4-FFF2-40B4-BE49-F238E27FC236}">
                <a16:creationId xmlns:a16="http://schemas.microsoft.com/office/drawing/2014/main" id="{E54E01A3-911B-5F4D-9B17-BC207F9E7338}"/>
              </a:ext>
            </a:extLst>
          </p:cNvPr>
          <p:cNvSpPr/>
          <p:nvPr/>
        </p:nvSpPr>
        <p:spPr>
          <a:xfrm>
            <a:off x="1739626" y="4457234"/>
            <a:ext cx="9811442" cy="878895"/>
          </a:xfrm>
          <a:prstGeom prst="rect">
            <a:avLst/>
          </a:prstGeom>
        </p:spPr>
        <p:txBody>
          <a:bodyPr wrap="square">
            <a:spAutoFit/>
          </a:bodyPr>
          <a:lstStyle/>
          <a:p>
            <a:pPr algn="just">
              <a:lnSpc>
                <a:spcPct val="150000"/>
              </a:lnSpc>
            </a:pPr>
            <a:r>
              <a:rPr lang="en-AU" dirty="0">
                <a:latin typeface="Calibri Light" panose="020F0302020204030204" pitchFamily="34" charset="0"/>
                <a:ea typeface="Times New Roman" panose="02020603050405020304" pitchFamily="18" charset="0"/>
              </a:rPr>
              <a:t>Full team: </a:t>
            </a:r>
            <a:r>
              <a:rPr lang="en-AU" dirty="0" err="1">
                <a:latin typeface="Calibri Light" panose="020F0302020204030204" pitchFamily="34" charset="0"/>
                <a:ea typeface="Times New Roman" panose="02020603050405020304" pitchFamily="18" charset="0"/>
              </a:rPr>
              <a:t>Armagan</a:t>
            </a:r>
            <a:r>
              <a:rPr lang="en-AU" dirty="0">
                <a:latin typeface="Calibri Light" panose="020F0302020204030204" pitchFamily="34" charset="0"/>
                <a:ea typeface="Times New Roman" panose="02020603050405020304" pitchFamily="18" charset="0"/>
              </a:rPr>
              <a:t> </a:t>
            </a:r>
            <a:r>
              <a:rPr lang="en-AU" dirty="0" err="1">
                <a:latin typeface="Calibri Light" panose="020F0302020204030204" pitchFamily="34" charset="0"/>
                <a:ea typeface="Times New Roman" panose="02020603050405020304" pitchFamily="18" charset="0"/>
              </a:rPr>
              <a:t>Sabetian</a:t>
            </a:r>
            <a:r>
              <a:rPr lang="en-AU" dirty="0">
                <a:latin typeface="Calibri Light" panose="020F0302020204030204" pitchFamily="34" charset="0"/>
                <a:ea typeface="Times New Roman" panose="02020603050405020304" pitchFamily="18" charset="0"/>
              </a:rPr>
              <a:t>, </a:t>
            </a:r>
            <a:r>
              <a:rPr lang="en-AU" dirty="0" err="1">
                <a:latin typeface="Calibri Light" panose="020F0302020204030204" pitchFamily="34" charset="0"/>
                <a:ea typeface="Times New Roman" panose="02020603050405020304" pitchFamily="18" charset="0"/>
              </a:rPr>
              <a:t>Jingjing</a:t>
            </a:r>
            <a:r>
              <a:rPr lang="en-AU" dirty="0">
                <a:latin typeface="Calibri Light" panose="020F0302020204030204" pitchFamily="34" charset="0"/>
                <a:ea typeface="Times New Roman" panose="02020603050405020304" pitchFamily="18" charset="0"/>
              </a:rPr>
              <a:t> Zhang, Matthew Campbell, Richard Walter, Hamish Allen, Malcolm Reid, </a:t>
            </a:r>
            <a:r>
              <a:rPr lang="en-NZ" dirty="0" err="1">
                <a:latin typeface="Calibri Light" panose="020F0302020204030204" pitchFamily="34" charset="0"/>
                <a:ea typeface="Times New Roman" panose="02020603050405020304" pitchFamily="18" charset="0"/>
              </a:rPr>
              <a:t>Kavindra</a:t>
            </a:r>
            <a:r>
              <a:rPr lang="en-NZ" dirty="0">
                <a:latin typeface="Calibri Light" panose="020F0302020204030204" pitchFamily="34" charset="0"/>
                <a:ea typeface="Times New Roman" panose="02020603050405020304" pitchFamily="18" charset="0"/>
              </a:rPr>
              <a:t> </a:t>
            </a:r>
            <a:r>
              <a:rPr lang="en-NZ" dirty="0" err="1">
                <a:latin typeface="Calibri Light" panose="020F0302020204030204" pitchFamily="34" charset="0"/>
                <a:ea typeface="Times New Roman" panose="02020603050405020304" pitchFamily="18" charset="0"/>
              </a:rPr>
              <a:t>Wijenayake</a:t>
            </a:r>
            <a:r>
              <a:rPr lang="en-NZ" dirty="0">
                <a:latin typeface="Calibri Light" panose="020F0302020204030204" pitchFamily="34" charset="0"/>
                <a:ea typeface="Times New Roman" panose="02020603050405020304" pitchFamily="18" charset="0"/>
              </a:rPr>
              <a:t>,</a:t>
            </a:r>
            <a:r>
              <a:rPr lang="en-NZ" baseline="30000" dirty="0">
                <a:latin typeface="Calibri Light" panose="020F0302020204030204" pitchFamily="34" charset="0"/>
                <a:ea typeface="Times New Roman" panose="02020603050405020304" pitchFamily="18" charset="0"/>
              </a:rPr>
              <a:t> </a:t>
            </a:r>
            <a:r>
              <a:rPr lang="en-AU" dirty="0">
                <a:latin typeface="Calibri Light" panose="020F0302020204030204" pitchFamily="34" charset="0"/>
                <a:ea typeface="Times New Roman" panose="02020603050405020304" pitchFamily="18" charset="0"/>
              </a:rPr>
              <a:t>Julian </a:t>
            </a:r>
            <a:r>
              <a:rPr lang="en-AU" dirty="0" err="1">
                <a:latin typeface="Calibri Light" panose="020F0302020204030204" pitchFamily="34" charset="0"/>
                <a:ea typeface="Times New Roman" panose="02020603050405020304" pitchFamily="18" charset="0"/>
              </a:rPr>
              <a:t>Lilkendey</a:t>
            </a:r>
            <a:endParaRPr lang="en-NZ"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831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36A0-F614-1246-946C-D5144AA24BF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15308DB-AA73-B147-8A65-896E944201D8}"/>
              </a:ext>
            </a:extLst>
          </p:cNvPr>
          <p:cNvSpPr>
            <a:spLocks noGrp="1"/>
          </p:cNvSpPr>
          <p:nvPr>
            <p:ph type="body" sz="quarter" idx="13"/>
          </p:nvPr>
        </p:nvSpPr>
        <p:spPr/>
        <p:txBody>
          <a:bodyPr>
            <a:normAutofit lnSpcReduction="10000"/>
          </a:bodyPr>
          <a:lstStyle/>
          <a:p>
            <a:r>
              <a:rPr lang="en-US" dirty="0"/>
              <a:t>Clearly, nursery habitats were an important ecosystem for juvenile snapper in the past, to the point that their movement into these habitats after settlement was evidently choreographed. </a:t>
            </a:r>
          </a:p>
          <a:p>
            <a:endParaRPr lang="en-US" dirty="0"/>
          </a:p>
          <a:p>
            <a:r>
              <a:rPr lang="en-US" dirty="0"/>
              <a:t>What this study has shown is the clear association and dependency of snapper in the Hauraki Gulf on nursery habitats in a finer spatiotemporal scale in the past, elevating the knowledge-base in this space with high resolution quantitative data.</a:t>
            </a:r>
            <a:r>
              <a:rPr lang="en-NZ" dirty="0"/>
              <a:t> </a:t>
            </a:r>
          </a:p>
          <a:p>
            <a:endParaRPr lang="en-NZ" dirty="0"/>
          </a:p>
          <a:p>
            <a:r>
              <a:rPr lang="en-US"/>
              <a:t>First </a:t>
            </a:r>
            <a:r>
              <a:rPr lang="en-US" dirty="0"/>
              <a:t>year residency in nursery habitat is </a:t>
            </a:r>
            <a:r>
              <a:rPr lang="en-US"/>
              <a:t>now confirmed. </a:t>
            </a:r>
            <a:endParaRPr lang="en-US" dirty="0"/>
          </a:p>
        </p:txBody>
      </p:sp>
    </p:spTree>
    <p:extLst>
      <p:ext uri="{BB962C8B-B14F-4D97-AF65-F5344CB8AC3E}">
        <p14:creationId xmlns:p14="http://schemas.microsoft.com/office/powerpoint/2010/main" val="9060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9A56-1B2F-684C-9106-C885F56C77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B342BED-9E3F-E545-B2CE-068E89A798CD}"/>
              </a:ext>
            </a:extLst>
          </p:cNvPr>
          <p:cNvSpPr>
            <a:spLocks noGrp="1"/>
          </p:cNvSpPr>
          <p:nvPr>
            <p:ph type="body" sz="quarter" idx="13"/>
          </p:nvPr>
        </p:nvSpPr>
        <p:spPr/>
        <p:txBody>
          <a:bodyPr/>
          <a:lstStyle/>
          <a:p>
            <a:r>
              <a:rPr lang="en-US" dirty="0"/>
              <a:t>There is an argument that the Hauraki Gulf, being a protected embayment, is acting as a pseudo-nursery.  </a:t>
            </a:r>
          </a:p>
          <a:p>
            <a:endParaRPr lang="en-US" dirty="0"/>
          </a:p>
          <a:p>
            <a:r>
              <a:rPr lang="en-AU" dirty="0"/>
              <a:t>But the observed lack of time spent in brackish nursery environments is indicative of a disrupted habitat use pattern during ontogeny which likely confers slower growth and condition, higher mortality, and ultimately lower recruitment chances to present-day individuals</a:t>
            </a:r>
            <a:endParaRPr lang="en-US" dirty="0"/>
          </a:p>
        </p:txBody>
      </p:sp>
    </p:spTree>
    <p:extLst>
      <p:ext uri="{BB962C8B-B14F-4D97-AF65-F5344CB8AC3E}">
        <p14:creationId xmlns:p14="http://schemas.microsoft.com/office/powerpoint/2010/main" val="1133887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Other questions that have arisen</a:t>
            </a:r>
          </a:p>
        </p:txBody>
      </p:sp>
      <p:sp>
        <p:nvSpPr>
          <p:cNvPr id="5" name="Text Placeholder 4"/>
          <p:cNvSpPr>
            <a:spLocks noGrp="1"/>
          </p:cNvSpPr>
          <p:nvPr>
            <p:ph type="body" sz="quarter" idx="13"/>
          </p:nvPr>
        </p:nvSpPr>
        <p:spPr/>
        <p:txBody>
          <a:bodyPr/>
          <a:lstStyle/>
          <a:p>
            <a:r>
              <a:rPr lang="en-NZ" dirty="0">
                <a:latin typeface="Arial" panose="020B0604020202020204" pitchFamily="34" charset="0"/>
                <a:cs typeface="Arial" panose="020B0604020202020204" pitchFamily="34" charset="0"/>
              </a:rPr>
              <a:t>When did nursery habitat-use of snapper change?</a:t>
            </a:r>
          </a:p>
          <a:p>
            <a:pPr marL="0" indent="0">
              <a:buNone/>
            </a:pPr>
            <a:endParaRPr lang="en-NZ" dirty="0">
              <a:latin typeface="Arial" panose="020B0604020202020204" pitchFamily="34" charset="0"/>
              <a:cs typeface="Arial" panose="020B0604020202020204" pitchFamily="34" charset="0"/>
            </a:endParaRPr>
          </a:p>
          <a:p>
            <a:pPr lvl="1"/>
            <a:r>
              <a:rPr lang="en-NZ" dirty="0">
                <a:latin typeface="Arial" panose="020B0604020202020204" pitchFamily="34" charset="0"/>
                <a:cs typeface="Arial" panose="020B0604020202020204" pitchFamily="34" charset="0"/>
              </a:rPr>
              <a:t>Another look at </a:t>
            </a:r>
            <a:r>
              <a:rPr lang="en-NZ" dirty="0" err="1">
                <a:latin typeface="Arial" panose="020B0604020202020204" pitchFamily="34" charset="0"/>
                <a:cs typeface="Arial" panose="020B0604020202020204" pitchFamily="34" charset="0"/>
              </a:rPr>
              <a:t>Longbay’s</a:t>
            </a:r>
            <a:r>
              <a:rPr lang="en-NZ" dirty="0">
                <a:latin typeface="Arial" panose="020B0604020202020204" pitchFamily="34" charset="0"/>
                <a:cs typeface="Arial" panose="020B0604020202020204" pitchFamily="34" charset="0"/>
              </a:rPr>
              <a:t> unique stratification </a:t>
            </a:r>
          </a:p>
          <a:p>
            <a:pPr lvl="1"/>
            <a:r>
              <a:rPr lang="en-NZ" dirty="0">
                <a:latin typeface="Arial" panose="020B0604020202020204" pitchFamily="34" charset="0"/>
                <a:cs typeface="Arial" panose="020B0604020202020204" pitchFamily="34" charset="0"/>
              </a:rPr>
              <a:t>1950s/60s born snapper</a:t>
            </a:r>
          </a:p>
        </p:txBody>
      </p:sp>
    </p:spTree>
    <p:extLst>
      <p:ext uri="{BB962C8B-B14F-4D97-AF65-F5344CB8AC3E}">
        <p14:creationId xmlns:p14="http://schemas.microsoft.com/office/powerpoint/2010/main" val="118657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dirty="0"/>
          </a:p>
        </p:txBody>
      </p:sp>
      <p:sp>
        <p:nvSpPr>
          <p:cNvPr id="5" name="Text Placeholder 4"/>
          <p:cNvSpPr>
            <a:spLocks noGrp="1"/>
          </p:cNvSpPr>
          <p:nvPr>
            <p:ph type="body" sz="quarter" idx="13"/>
          </p:nvPr>
        </p:nvSpPr>
        <p:spPr>
          <a:xfrm>
            <a:off x="1460500" y="1415905"/>
            <a:ext cx="10515600" cy="4351338"/>
          </a:xfrm>
        </p:spPr>
        <p:txBody>
          <a:bodyPr/>
          <a:lstStyle/>
          <a:p>
            <a:pPr marL="0" indent="0">
              <a:buNone/>
            </a:pPr>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Can we identify different nursery habitats within the same population and investigate aspects of stock connectivity?</a:t>
            </a:r>
          </a:p>
          <a:p>
            <a:pPr marL="457200" lvl="1" indent="0">
              <a:buNone/>
            </a:pPr>
            <a:endParaRPr lang="en-NZ" dirty="0">
              <a:latin typeface="Arial" panose="020B0604020202020204" pitchFamily="34" charset="0"/>
              <a:cs typeface="Arial" panose="020B0604020202020204" pitchFamily="34" charset="0"/>
            </a:endParaRPr>
          </a:p>
          <a:p>
            <a:pPr lvl="2"/>
            <a:r>
              <a:rPr lang="en-NZ" dirty="0">
                <a:latin typeface="Arial" panose="020B0604020202020204" pitchFamily="34" charset="0"/>
                <a:cs typeface="Arial" panose="020B0604020202020204" pitchFamily="34" charset="0"/>
              </a:rPr>
              <a:t>Doubtless Bay vs Hauraki Gulf</a:t>
            </a:r>
          </a:p>
          <a:p>
            <a:pPr lvl="2"/>
            <a:endParaRPr lang="en-NZ" dirty="0">
              <a:latin typeface="Arial" panose="020B0604020202020204" pitchFamily="34" charset="0"/>
              <a:cs typeface="Arial" panose="020B0604020202020204" pitchFamily="34" charset="0"/>
            </a:endParaRPr>
          </a:p>
          <a:p>
            <a:pPr marL="914400" lvl="2" indent="0">
              <a:buNone/>
            </a:pPr>
            <a:r>
              <a:rPr lang="en-NZ"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14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New questions</a:t>
            </a:r>
          </a:p>
        </p:txBody>
      </p:sp>
      <p:sp>
        <p:nvSpPr>
          <p:cNvPr id="5" name="Text Placeholder 4"/>
          <p:cNvSpPr>
            <a:spLocks noGrp="1"/>
          </p:cNvSpPr>
          <p:nvPr>
            <p:ph type="body" sz="quarter" idx="13"/>
          </p:nvPr>
        </p:nvSpPr>
        <p:spPr/>
        <p:txBody>
          <a:bodyPr/>
          <a:lstStyle/>
          <a:p>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Can we identify other anthropogenic influences? </a:t>
            </a:r>
            <a:r>
              <a:rPr lang="en-NZ" sz="2400" dirty="0">
                <a:latin typeface="Arial" panose="020B0604020202020204" pitchFamily="34" charset="0"/>
                <a:cs typeface="Arial" panose="020B0604020202020204" pitchFamily="34" charset="0"/>
              </a:rPr>
              <a:t>Pollution, heavy metals, sedimentation etc..</a:t>
            </a:r>
          </a:p>
          <a:p>
            <a:endParaRPr lang="en-NZ" sz="2400" dirty="0">
              <a:latin typeface="Arial" panose="020B0604020202020204" pitchFamily="34" charset="0"/>
              <a:cs typeface="Arial" panose="020B0604020202020204" pitchFamily="34" charset="0"/>
            </a:endParaRPr>
          </a:p>
          <a:p>
            <a:pPr lvl="1"/>
            <a:r>
              <a:rPr lang="en-NZ" sz="2000" dirty="0">
                <a:latin typeface="Arial" panose="020B0604020202020204" pitchFamily="34" charset="0"/>
                <a:cs typeface="Arial" panose="020B0604020202020204" pitchFamily="34" charset="0"/>
              </a:rPr>
              <a:t>Fish/Bivalves?</a:t>
            </a:r>
          </a:p>
          <a:p>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15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ABF27-591B-1243-8219-F688E56D18A2}"/>
              </a:ext>
            </a:extLst>
          </p:cNvPr>
          <p:cNvSpPr>
            <a:spLocks noGrp="1"/>
          </p:cNvSpPr>
          <p:nvPr>
            <p:ph type="title"/>
          </p:nvPr>
        </p:nvSpPr>
        <p:spPr/>
        <p:txBody>
          <a:bodyPr/>
          <a:lstStyle/>
          <a:p>
            <a:r>
              <a:rPr lang="en-US" dirty="0"/>
              <a:t>Our main achievement &amp; future application</a:t>
            </a:r>
          </a:p>
        </p:txBody>
      </p:sp>
      <p:sp>
        <p:nvSpPr>
          <p:cNvPr id="3" name="Text Placeholder 2">
            <a:extLst>
              <a:ext uri="{FF2B5EF4-FFF2-40B4-BE49-F238E27FC236}">
                <a16:creationId xmlns:a16="http://schemas.microsoft.com/office/drawing/2014/main" id="{95C3A809-EBFA-3B41-82A5-43008235B33E}"/>
              </a:ext>
            </a:extLst>
          </p:cNvPr>
          <p:cNvSpPr>
            <a:spLocks noGrp="1"/>
          </p:cNvSpPr>
          <p:nvPr>
            <p:ph type="body" sz="quarter" idx="13"/>
          </p:nvPr>
        </p:nvSpPr>
        <p:spPr/>
        <p:txBody>
          <a:bodyPr>
            <a:normAutofit/>
          </a:bodyPr>
          <a:lstStyle/>
          <a:p>
            <a:r>
              <a:rPr lang="en-NZ" dirty="0">
                <a:latin typeface="Arial" panose="020B0604020202020204" pitchFamily="34" charset="0"/>
                <a:cs typeface="Arial" panose="020B0604020202020204" pitchFamily="34" charset="0"/>
              </a:rPr>
              <a:t>We have been able to address the high interindividual variability of otolith chemistry data by simply looking at their behaviour and trajectory. </a:t>
            </a:r>
          </a:p>
          <a:p>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We have been able to use a proxy (snapper) to infer habitat quality</a:t>
            </a:r>
          </a:p>
          <a:p>
            <a:endParaRPr lang="en-NZ" dirty="0">
              <a:latin typeface="Arial" panose="020B0604020202020204" pitchFamily="34" charset="0"/>
              <a:cs typeface="Arial" panose="020B0604020202020204" pitchFamily="34" charset="0"/>
            </a:endParaRPr>
          </a:p>
          <a:p>
            <a:r>
              <a:rPr lang="en-NZ" dirty="0">
                <a:latin typeface="Arial" panose="020B0604020202020204" pitchFamily="34" charset="0"/>
                <a:cs typeface="Arial" panose="020B0604020202020204" pitchFamily="34" charset="0"/>
              </a:rPr>
              <a:t>We now can apply this methodology to assess the efficacy of coastal habitat restoration initiatives</a:t>
            </a:r>
          </a:p>
          <a:p>
            <a:endParaRPr lang="en-US" dirty="0"/>
          </a:p>
        </p:txBody>
      </p:sp>
    </p:spTree>
    <p:extLst>
      <p:ext uri="{BB962C8B-B14F-4D97-AF65-F5344CB8AC3E}">
        <p14:creationId xmlns:p14="http://schemas.microsoft.com/office/powerpoint/2010/main" val="25822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7737-E5C9-FC4E-94C2-548074DB43D5}"/>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7EDB330-B584-F54C-9669-054C59AFC10D}"/>
              </a:ext>
            </a:extLst>
          </p:cNvPr>
          <p:cNvSpPr>
            <a:spLocks noGrp="1"/>
          </p:cNvSpPr>
          <p:nvPr>
            <p:ph type="body" sz="quarter" idx="13"/>
          </p:nvPr>
        </p:nvSpPr>
        <p:spPr/>
        <p:txBody>
          <a:bodyPr/>
          <a:lstStyle/>
          <a:p>
            <a:r>
              <a:rPr lang="en-US" dirty="0"/>
              <a:t>Happy to answer any questions.</a:t>
            </a:r>
          </a:p>
          <a:p>
            <a:endParaRPr lang="en-US" dirty="0"/>
          </a:p>
          <a:p>
            <a:r>
              <a:rPr lang="en-US" dirty="0"/>
              <a:t>Contact details:</a:t>
            </a:r>
          </a:p>
          <a:p>
            <a:pPr lvl="1"/>
            <a:r>
              <a:rPr lang="en-US" dirty="0">
                <a:hlinkClick r:id="rId2"/>
              </a:rPr>
              <a:t>armagan.sabetian@aut.ac.nz</a:t>
            </a:r>
            <a:endParaRPr lang="en-US" dirty="0"/>
          </a:p>
          <a:p>
            <a:pPr lvl="1"/>
            <a:r>
              <a:rPr lang="en-US" dirty="0">
                <a:hlinkClick r:id="rId3"/>
              </a:rPr>
              <a:t>julian.lilkendey@icloud.com</a:t>
            </a:r>
            <a:r>
              <a:rPr lang="en-US" dirty="0"/>
              <a:t> </a:t>
            </a:r>
          </a:p>
          <a:p>
            <a:pPr lvl="1"/>
            <a:r>
              <a:rPr lang="en-US" dirty="0">
                <a:hlinkClick r:id="rId4"/>
              </a:rPr>
              <a:t>jingjing.zhang@aut.ac.nz</a:t>
            </a:r>
            <a:r>
              <a:rPr lang="en-US" dirty="0"/>
              <a:t> </a:t>
            </a:r>
          </a:p>
          <a:p>
            <a:pPr lvl="1"/>
            <a:r>
              <a:rPr lang="en-US" dirty="0">
                <a:hlinkClick r:id="rId5"/>
              </a:rPr>
              <a:t>richard.walter@otago.ac.nz</a:t>
            </a:r>
            <a:r>
              <a:rPr lang="en-US" dirty="0"/>
              <a:t> </a:t>
            </a:r>
          </a:p>
        </p:txBody>
      </p:sp>
    </p:spTree>
    <p:extLst>
      <p:ext uri="{BB962C8B-B14F-4D97-AF65-F5344CB8AC3E}">
        <p14:creationId xmlns:p14="http://schemas.microsoft.com/office/powerpoint/2010/main" val="403984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0CECE1-0964-A14F-BC8C-8A6879C8DE7C}"/>
              </a:ext>
            </a:extLst>
          </p:cNvPr>
          <p:cNvSpPr>
            <a:spLocks noGrp="1"/>
          </p:cNvSpPr>
          <p:nvPr>
            <p:ph type="body" sz="quarter" idx="13"/>
          </p:nvPr>
        </p:nvSpPr>
        <p:spPr>
          <a:xfrm>
            <a:off x="1428416" y="529077"/>
            <a:ext cx="10515600" cy="4351338"/>
          </a:xfrm>
        </p:spPr>
        <p:txBody>
          <a:bodyPr>
            <a:normAutofit/>
          </a:bodyPr>
          <a:lstStyle/>
          <a:p>
            <a:r>
              <a:rPr lang="en-US" dirty="0"/>
              <a:t>Snappers are functionally dependent on coastal estuarine habitats as nursery areas</a:t>
            </a:r>
            <a:endParaRPr lang="en-NZ" dirty="0"/>
          </a:p>
          <a:p>
            <a:endParaRPr lang="en-US" dirty="0"/>
          </a:p>
          <a:p>
            <a:endParaRPr lang="en-US" dirty="0"/>
          </a:p>
        </p:txBody>
      </p:sp>
      <p:pic>
        <p:nvPicPr>
          <p:cNvPr id="1026" name="Picture 2" descr="http://www.miranda-shorebird.org.nz/wp-content/uploads/2018/10/hauraki-gulf-mussels_eelgrass-900.jpg">
            <a:extLst>
              <a:ext uri="{FF2B5EF4-FFF2-40B4-BE49-F238E27FC236}">
                <a16:creationId xmlns:a16="http://schemas.microsoft.com/office/drawing/2014/main" id="{BE882A00-91DD-CB43-9D6E-E1DBB1138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87"/>
          <a:stretch/>
        </p:blipFill>
        <p:spPr bwMode="auto">
          <a:xfrm>
            <a:off x="6609348" y="1572126"/>
            <a:ext cx="5315403" cy="3952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632FC4-B19A-D44A-B102-CD7DF85596AF}"/>
              </a:ext>
            </a:extLst>
          </p:cNvPr>
          <p:cNvSpPr/>
          <p:nvPr/>
        </p:nvSpPr>
        <p:spPr>
          <a:xfrm>
            <a:off x="8154517" y="5528425"/>
            <a:ext cx="3845348" cy="369332"/>
          </a:xfrm>
          <a:prstGeom prst="rect">
            <a:avLst/>
          </a:prstGeom>
        </p:spPr>
        <p:txBody>
          <a:bodyPr wrap="none">
            <a:spAutoFit/>
          </a:bodyPr>
          <a:lstStyle/>
          <a:p>
            <a:r>
              <a:rPr lang="de-DE" dirty="0">
                <a:latin typeface="Calibri" panose="020F0502020204030204" pitchFamily="34" charset="0"/>
                <a:cs typeface="Calibri" panose="020F0502020204030204" pitchFamily="34" charset="0"/>
              </a:rPr>
              <a:t>Images: Ian </a:t>
            </a:r>
            <a:r>
              <a:rPr lang="de-DE" dirty="0" err="1">
                <a:latin typeface="Calibri" panose="020F0502020204030204" pitchFamily="34" charset="0"/>
                <a:cs typeface="Calibri" panose="020F0502020204030204" pitchFamily="34" charset="0"/>
              </a:rPr>
              <a:t>McLeod</a:t>
            </a:r>
            <a:r>
              <a:rPr lang="de-DE" dirty="0">
                <a:latin typeface="Calibri" panose="020F0502020204030204" pitchFamily="34" charset="0"/>
                <a:cs typeface="Calibri" panose="020F0502020204030204" pitchFamily="34" charset="0"/>
              </a:rPr>
              <a:t>, Crispin Middleton</a:t>
            </a:r>
          </a:p>
        </p:txBody>
      </p:sp>
      <p:pic>
        <p:nvPicPr>
          <p:cNvPr id="7" name="Picture 2" descr="http://www.miranda-shorebird.org.nz/wp-content/uploads/2018/10/hauraki-gulf-mussels_eelgrass-900.jpg">
            <a:extLst>
              <a:ext uri="{FF2B5EF4-FFF2-40B4-BE49-F238E27FC236}">
                <a16:creationId xmlns:a16="http://schemas.microsoft.com/office/drawing/2014/main" id="{46780258-55D8-5B45-9E74-C71533C20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916"/>
          <a:stretch/>
        </p:blipFill>
        <p:spPr bwMode="auto">
          <a:xfrm>
            <a:off x="1426290" y="1572125"/>
            <a:ext cx="5183058" cy="395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05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0CECE1-0964-A14F-BC8C-8A6879C8DE7C}"/>
              </a:ext>
            </a:extLst>
          </p:cNvPr>
          <p:cNvSpPr>
            <a:spLocks noGrp="1"/>
          </p:cNvSpPr>
          <p:nvPr>
            <p:ph type="body" sz="quarter" idx="13"/>
          </p:nvPr>
        </p:nvSpPr>
        <p:spPr>
          <a:xfrm>
            <a:off x="1364247" y="0"/>
            <a:ext cx="10515600" cy="4351338"/>
          </a:xfrm>
        </p:spPr>
        <p:txBody>
          <a:bodyPr>
            <a:normAutofit/>
          </a:bodyPr>
          <a:lstStyle/>
          <a:p>
            <a:pPr marL="0" indent="0">
              <a:buNone/>
            </a:pPr>
            <a:endParaRPr lang="en-AU" dirty="0"/>
          </a:p>
          <a:p>
            <a:r>
              <a:rPr lang="en-AU" dirty="0"/>
              <a:t>Modern human disturbances have resulted in degradation of Hauraki Gulf coastal habitats</a:t>
            </a:r>
            <a:endParaRPr lang="en-NZ" dirty="0"/>
          </a:p>
          <a:p>
            <a:endParaRPr lang="en-US" dirty="0"/>
          </a:p>
          <a:p>
            <a:endParaRPr lang="en-US" dirty="0"/>
          </a:p>
        </p:txBody>
      </p:sp>
      <p:pic>
        <p:nvPicPr>
          <p:cNvPr id="2050" name="Picture 2" descr="https://cpb-ap-se2.wpmucdn.com/blogs.auckland.ac.nz/dist/f/688/files/2021/02/@geoffreidnz-OkuraSedimentPollution.jpg">
            <a:extLst>
              <a:ext uri="{FF2B5EF4-FFF2-40B4-BE49-F238E27FC236}">
                <a16:creationId xmlns:a16="http://schemas.microsoft.com/office/drawing/2014/main" id="{D1928C4E-D275-D84C-A4FC-F960E8D70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258" y="1655708"/>
            <a:ext cx="5122674" cy="38393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24B14D3-7B6C-3B41-9A86-4629E79CF3BF}"/>
              </a:ext>
            </a:extLst>
          </p:cNvPr>
          <p:cNvSpPr/>
          <p:nvPr/>
        </p:nvSpPr>
        <p:spPr>
          <a:xfrm>
            <a:off x="6789258" y="5495047"/>
            <a:ext cx="4314707" cy="646331"/>
          </a:xfrm>
          <a:prstGeom prst="rect">
            <a:avLst/>
          </a:prstGeom>
        </p:spPr>
        <p:txBody>
          <a:bodyPr wrap="none">
            <a:spAutoFit/>
          </a:bodyPr>
          <a:lstStyle/>
          <a:p>
            <a:r>
              <a:rPr lang="de-DE" dirty="0"/>
              <a:t>Sediment </a:t>
            </a:r>
            <a:r>
              <a:rPr lang="de-DE" dirty="0" err="1"/>
              <a:t>plume</a:t>
            </a:r>
            <a:r>
              <a:rPr lang="de-DE" dirty="0"/>
              <a:t> </a:t>
            </a:r>
            <a:r>
              <a:rPr lang="de-DE" dirty="0" err="1"/>
              <a:t>Karepiro</a:t>
            </a:r>
            <a:r>
              <a:rPr lang="de-DE" dirty="0"/>
              <a:t> </a:t>
            </a:r>
            <a:r>
              <a:rPr lang="de-DE" dirty="0" err="1"/>
              <a:t>bay</a:t>
            </a:r>
            <a:r>
              <a:rPr lang="de-DE" dirty="0"/>
              <a:t>, </a:t>
            </a:r>
            <a:r>
              <a:rPr lang="de-DE" dirty="0" err="1"/>
              <a:t>near</a:t>
            </a:r>
            <a:r>
              <a:rPr lang="de-DE" dirty="0"/>
              <a:t> </a:t>
            </a:r>
            <a:r>
              <a:rPr lang="de-DE" dirty="0" err="1"/>
              <a:t>Longbay</a:t>
            </a:r>
            <a:endParaRPr lang="de-DE" dirty="0"/>
          </a:p>
          <a:p>
            <a:r>
              <a:rPr lang="de-DE" dirty="0"/>
              <a:t>Image: Geoff Reid</a:t>
            </a:r>
            <a:endParaRPr lang="de-DE" u="sng" dirty="0"/>
          </a:p>
        </p:txBody>
      </p:sp>
      <p:pic>
        <p:nvPicPr>
          <p:cNvPr id="2052" name="Picture 4" descr="https://lh3.googleusercontent.com/proxy/UL2D6C2TnCU0TnA1dgLj6ZBnFaCoOFxJGeTM5tT106JWvw-wjyxMvDr5abzGbiukLXm_5yL5eEdg_6VATPy8N_ObhgduM2lQ3hYLQnAXjQ">
            <a:extLst>
              <a:ext uri="{FF2B5EF4-FFF2-40B4-BE49-F238E27FC236}">
                <a16:creationId xmlns:a16="http://schemas.microsoft.com/office/drawing/2014/main" id="{F4FDD2F2-72FD-8242-8FFC-32D190EB3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121" y="1655710"/>
            <a:ext cx="5475603" cy="383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46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ife at the Sandy Bottom">
            <a:extLst>
              <a:ext uri="{FF2B5EF4-FFF2-40B4-BE49-F238E27FC236}">
                <a16:creationId xmlns:a16="http://schemas.microsoft.com/office/drawing/2014/main" id="{214D7469-9A9E-8D4F-8C89-2332CA74E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070"/>
          <a:stretch/>
        </p:blipFill>
        <p:spPr bwMode="auto">
          <a:xfrm>
            <a:off x="2715547" y="1491916"/>
            <a:ext cx="7588409" cy="5061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2D0CECE1-0964-A14F-BC8C-8A6879C8DE7C}"/>
              </a:ext>
            </a:extLst>
          </p:cNvPr>
          <p:cNvSpPr>
            <a:spLocks noGrp="1"/>
          </p:cNvSpPr>
          <p:nvPr>
            <p:ph type="body" sz="quarter" idx="13"/>
          </p:nvPr>
        </p:nvSpPr>
        <p:spPr>
          <a:xfrm>
            <a:off x="1251953" y="0"/>
            <a:ext cx="10515600" cy="4351338"/>
          </a:xfrm>
        </p:spPr>
        <p:txBody>
          <a:bodyPr>
            <a:normAutofit/>
          </a:bodyPr>
          <a:lstStyle/>
          <a:p>
            <a:pPr marL="0" indent="0">
              <a:buNone/>
            </a:pPr>
            <a:endParaRPr lang="en-AU" dirty="0"/>
          </a:p>
          <a:p>
            <a:r>
              <a:rPr lang="en-US" dirty="0"/>
              <a:t>Our hypothesis was that the nursery characteristics of historical nearshore habitats will differ from those of today's</a:t>
            </a:r>
            <a:endParaRPr lang="en-AU" dirty="0"/>
          </a:p>
          <a:p>
            <a:endParaRPr lang="en-AU" dirty="0"/>
          </a:p>
          <a:p>
            <a:pPr marL="0" indent="0">
              <a:buNone/>
            </a:pPr>
            <a:endParaRPr lang="en-NZ" dirty="0"/>
          </a:p>
          <a:p>
            <a:endParaRPr lang="en-US" dirty="0"/>
          </a:p>
          <a:p>
            <a:endParaRPr lang="en-US" dirty="0"/>
          </a:p>
        </p:txBody>
      </p:sp>
      <p:pic>
        <p:nvPicPr>
          <p:cNvPr id="3074" name="Picture 2" descr="A seagrass seascape view (fourth) | A seagrass seascape view… | Flickr">
            <a:extLst>
              <a:ext uri="{FF2B5EF4-FFF2-40B4-BE49-F238E27FC236}">
                <a16:creationId xmlns:a16="http://schemas.microsoft.com/office/drawing/2014/main" id="{7C6FEDEF-B5EC-8744-AFF0-E60F946873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548" y="1491916"/>
            <a:ext cx="7588409" cy="50612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6974EC-9DBD-584D-BA32-9EEECE8EFA9C}"/>
              </a:ext>
            </a:extLst>
          </p:cNvPr>
          <p:cNvPicPr>
            <a:picLocks noChangeAspect="1"/>
          </p:cNvPicPr>
          <p:nvPr/>
        </p:nvPicPr>
        <p:blipFill>
          <a:blip r:embed="rId5"/>
          <a:stretch>
            <a:fillRect/>
          </a:stretch>
        </p:blipFill>
        <p:spPr>
          <a:xfrm>
            <a:off x="3188369" y="2613291"/>
            <a:ext cx="2005758" cy="1109245"/>
          </a:xfrm>
          <a:prstGeom prst="rect">
            <a:avLst/>
          </a:prstGeom>
        </p:spPr>
      </p:pic>
      <p:pic>
        <p:nvPicPr>
          <p:cNvPr id="4" name="Picture 3">
            <a:extLst>
              <a:ext uri="{FF2B5EF4-FFF2-40B4-BE49-F238E27FC236}">
                <a16:creationId xmlns:a16="http://schemas.microsoft.com/office/drawing/2014/main" id="{ED31A9C2-A5AF-9A4D-975C-4BB6F3B7F6CD}"/>
              </a:ext>
            </a:extLst>
          </p:cNvPr>
          <p:cNvPicPr>
            <a:picLocks noChangeAspect="1"/>
          </p:cNvPicPr>
          <p:nvPr/>
        </p:nvPicPr>
        <p:blipFill>
          <a:blip r:embed="rId6"/>
          <a:stretch>
            <a:fillRect/>
          </a:stretch>
        </p:blipFill>
        <p:spPr>
          <a:xfrm>
            <a:off x="7134595" y="3358831"/>
            <a:ext cx="1982871" cy="918382"/>
          </a:xfrm>
          <a:prstGeom prst="rect">
            <a:avLst/>
          </a:prstGeom>
        </p:spPr>
      </p:pic>
    </p:spTree>
    <p:extLst>
      <p:ext uri="{BB962C8B-B14F-4D97-AF65-F5344CB8AC3E}">
        <p14:creationId xmlns:p14="http://schemas.microsoft.com/office/powerpoint/2010/main" val="57656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3074"/>
                                        </p:tgtEl>
                                      </p:cBhvr>
                                    </p:animEffect>
                                    <p:set>
                                      <p:cBhvr>
                                        <p:cTn id="7" dur="1" fill="hold">
                                          <p:stCondLst>
                                            <p:cond delay="2999"/>
                                          </p:stCondLst>
                                        </p:cTn>
                                        <p:tgtEl>
                                          <p:spTgt spid="3074"/>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3.75E-6 -2.96296E-6 C 0.07044 -0.02639 0.14075 -0.05254 0.16315 -0.07963 C 0.18554 -0.10648 0.16705 -0.15254 0.13424 -0.16134 C 0.1013 -0.17037 0.01432 -0.16921 -0.03412 -0.13333 C -0.08256 -0.09745 -0.14284 -0.01944 -0.15651 0.05371 C -0.17006 0.12709 -0.14844 0.26459 -0.11576 0.30625 C -0.08308 0.34815 0.00377 0.32315 0.03945 0.30394 C 0.07526 0.28496 0.09869 0.19167 0.09869 0.1919 L 0.09869 0.19167 " pathEditMode="relative" rAng="0" ptsTypes="AAAAAAAAA">
                                      <p:cBhvr>
                                        <p:cTn id="9" dur="5000" fill="hold"/>
                                        <p:tgtEl>
                                          <p:spTgt spid="4"/>
                                        </p:tgtEl>
                                        <p:attrNameLst>
                                          <p:attrName>ppt_x</p:attrName>
                                          <p:attrName>ppt_y</p:attrName>
                                        </p:attrNameLst>
                                      </p:cBhvr>
                                      <p:rCtr x="612" y="8125"/>
                                    </p:animMotion>
                                  </p:childTnLst>
                                </p:cTn>
                              </p:par>
                              <p:par>
                                <p:cTn id="10" presetID="0" presetClass="path" presetSubtype="0" accel="50000" decel="50000" fill="hold" nodeType="withEffect">
                                  <p:stCondLst>
                                    <p:cond delay="0"/>
                                  </p:stCondLst>
                                  <p:childTnLst>
                                    <p:animMotion origin="layout" path="M -0.02669 0.01296 C -0.03424 -0.05973 -0.0418 -0.13241 -0.02409 -0.16459 C -0.00625 -0.197 0.0444 -0.18195 0.07982 -0.18102 C 0.11536 -0.18033 0.16888 -0.18843 0.18906 -0.15996 C 0.20924 -0.13149 0.20156 -0.07454 0.20091 -0.01042 C 0.20026 0.05393 0.21497 0.16226 0.18516 0.22592 C 0.15534 0.28935 0.05833 0.34398 0.02201 0.37083 C -0.01445 0.39791 -0.02383 0.39259 -0.03333 0.38726 " pathEditMode="relative" rAng="0" ptsTypes="AAAAAAAA">
                                      <p:cBhvr>
                                        <p:cTn id="11" dur="5000" fill="hold"/>
                                        <p:tgtEl>
                                          <p:spTgt spid="2"/>
                                        </p:tgtEl>
                                        <p:attrNameLst>
                                          <p:attrName>ppt_x</p:attrName>
                                          <p:attrName>ppt_y</p:attrName>
                                        </p:attrNameLst>
                                      </p:cBhvr>
                                      <p:rCtr x="11107" y="9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4303FE-5878-734B-B925-9A736C70553B}"/>
              </a:ext>
            </a:extLst>
          </p:cNvPr>
          <p:cNvSpPr>
            <a:spLocks noGrp="1"/>
          </p:cNvSpPr>
          <p:nvPr>
            <p:ph type="body" sz="quarter" idx="13"/>
          </p:nvPr>
        </p:nvSpPr>
        <p:spPr>
          <a:xfrm>
            <a:off x="1460500" y="365125"/>
            <a:ext cx="5868147" cy="6209115"/>
          </a:xfrm>
        </p:spPr>
        <p:txBody>
          <a:bodyPr>
            <a:normAutofit fontScale="92500" lnSpcReduction="10000"/>
          </a:bodyPr>
          <a:lstStyle/>
          <a:p>
            <a:r>
              <a:rPr lang="en-GB" sz="3200" dirty="0"/>
              <a:t>Omaha AD 1530-1640</a:t>
            </a:r>
            <a:br>
              <a:rPr lang="en-GB" sz="3200" dirty="0"/>
            </a:br>
            <a:r>
              <a:rPr lang="en-GB" sz="3200" dirty="0" err="1"/>
              <a:t>Longbay</a:t>
            </a:r>
            <a:r>
              <a:rPr lang="en-GB" sz="3200" dirty="0"/>
              <a:t> AD 1430-1485</a:t>
            </a:r>
          </a:p>
          <a:p>
            <a:endParaRPr lang="en-GB" sz="3200" dirty="0"/>
          </a:p>
          <a:p>
            <a:r>
              <a:rPr lang="en-GB" sz="3200" dirty="0"/>
              <a:t>Omaha AD 2016</a:t>
            </a:r>
            <a:br>
              <a:rPr lang="en-GB" sz="3200" dirty="0"/>
            </a:br>
            <a:r>
              <a:rPr lang="en-GB" sz="3200" dirty="0" err="1"/>
              <a:t>Longbay</a:t>
            </a:r>
            <a:r>
              <a:rPr lang="en-GB" sz="3200" dirty="0"/>
              <a:t> AD 2020</a:t>
            </a:r>
          </a:p>
          <a:p>
            <a:endParaRPr lang="en-GB" sz="3200" dirty="0"/>
          </a:p>
          <a:p>
            <a:r>
              <a:rPr lang="de-DE" dirty="0"/>
              <a:t>Laser </a:t>
            </a:r>
            <a:r>
              <a:rPr lang="de-DE" dirty="0" err="1"/>
              <a:t>ablation</a:t>
            </a:r>
            <a:r>
              <a:rPr lang="de-DE" dirty="0"/>
              <a:t> </a:t>
            </a:r>
            <a:r>
              <a:rPr lang="de-DE" dirty="0" err="1"/>
              <a:t>inductively</a:t>
            </a:r>
            <a:r>
              <a:rPr lang="de-DE" dirty="0"/>
              <a:t> </a:t>
            </a:r>
            <a:r>
              <a:rPr lang="de-DE" dirty="0" err="1"/>
              <a:t>coupled</a:t>
            </a:r>
            <a:r>
              <a:rPr lang="de-DE" dirty="0"/>
              <a:t> </a:t>
            </a:r>
            <a:r>
              <a:rPr lang="de-DE" dirty="0" err="1"/>
              <a:t>plasma</a:t>
            </a:r>
            <a:r>
              <a:rPr lang="de-DE" dirty="0"/>
              <a:t> </a:t>
            </a:r>
            <a:r>
              <a:rPr lang="de-DE" dirty="0" err="1"/>
              <a:t>mass</a:t>
            </a:r>
            <a:r>
              <a:rPr lang="de-DE" dirty="0"/>
              <a:t> </a:t>
            </a:r>
            <a:r>
              <a:rPr lang="de-DE" dirty="0" err="1"/>
              <a:t>spectrometry</a:t>
            </a:r>
            <a:r>
              <a:rPr lang="de-DE" dirty="0"/>
              <a:t> </a:t>
            </a:r>
            <a:br>
              <a:rPr lang="de-DE" dirty="0"/>
            </a:br>
            <a:r>
              <a:rPr lang="de-DE" dirty="0"/>
              <a:t>(LA-ICP-MS)</a:t>
            </a:r>
          </a:p>
          <a:p>
            <a:endParaRPr lang="en-AU" sz="3200" dirty="0"/>
          </a:p>
          <a:p>
            <a:r>
              <a:rPr lang="de-DE" sz="3200" dirty="0"/>
              <a:t>Strontium, Barium </a:t>
            </a:r>
          </a:p>
          <a:p>
            <a:endParaRPr lang="de-DE" sz="3200" dirty="0"/>
          </a:p>
          <a:p>
            <a:r>
              <a:rPr lang="en-NZ" sz="3200" dirty="0"/>
              <a:t>1100 µm (2 </a:t>
            </a:r>
            <a:r>
              <a:rPr lang="en-NZ" sz="3200" dirty="0" err="1"/>
              <a:t>yr</a:t>
            </a:r>
            <a:r>
              <a:rPr lang="en-NZ" sz="3200" dirty="0"/>
              <a:t> old snapper) compared across all samples</a:t>
            </a:r>
            <a:endParaRPr lang="en-US" sz="3200" dirty="0"/>
          </a:p>
        </p:txBody>
      </p:sp>
      <p:pic>
        <p:nvPicPr>
          <p:cNvPr id="5" name="Picture 4">
            <a:extLst>
              <a:ext uri="{FF2B5EF4-FFF2-40B4-BE49-F238E27FC236}">
                <a16:creationId xmlns:a16="http://schemas.microsoft.com/office/drawing/2014/main" id="{B2141654-C80C-6D48-ACCC-EA7BAD0029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74647" y="365125"/>
            <a:ext cx="4647453" cy="6209116"/>
          </a:xfrm>
          <a:prstGeom prst="rect">
            <a:avLst/>
          </a:prstGeom>
        </p:spPr>
      </p:pic>
      <p:pic>
        <p:nvPicPr>
          <p:cNvPr id="4" name="Picture 3">
            <a:extLst>
              <a:ext uri="{FF2B5EF4-FFF2-40B4-BE49-F238E27FC236}">
                <a16:creationId xmlns:a16="http://schemas.microsoft.com/office/drawing/2014/main" id="{2E38FFEF-BDAF-BF4F-9D49-C1451421B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37" y="1714500"/>
            <a:ext cx="5163072" cy="3429000"/>
          </a:xfrm>
          <a:prstGeom prst="rect">
            <a:avLst/>
          </a:prstGeom>
        </p:spPr>
      </p:pic>
    </p:spTree>
    <p:extLst>
      <p:ext uri="{BB962C8B-B14F-4D97-AF65-F5344CB8AC3E}">
        <p14:creationId xmlns:p14="http://schemas.microsoft.com/office/powerpoint/2010/main" val="28035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FC6DE8-6ED7-4858-9DDF-40B9D93C4E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687" y="1290653"/>
            <a:ext cx="9898176" cy="5567347"/>
          </a:xfrm>
          <a:prstGeom prst="rect">
            <a:avLst/>
          </a:prstGeom>
        </p:spPr>
      </p:pic>
      <p:sp>
        <p:nvSpPr>
          <p:cNvPr id="5" name="Title 4">
            <a:extLst>
              <a:ext uri="{FF2B5EF4-FFF2-40B4-BE49-F238E27FC236}">
                <a16:creationId xmlns:a16="http://schemas.microsoft.com/office/drawing/2014/main" id="{DC9B8B46-252D-FA43-A2FC-8983406202AE}"/>
              </a:ext>
            </a:extLst>
          </p:cNvPr>
          <p:cNvSpPr>
            <a:spLocks noGrp="1"/>
          </p:cNvSpPr>
          <p:nvPr>
            <p:ph type="title"/>
          </p:nvPr>
        </p:nvSpPr>
        <p:spPr>
          <a:xfrm>
            <a:off x="1360487" y="179388"/>
            <a:ext cx="9462188" cy="1325563"/>
          </a:xfrm>
        </p:spPr>
        <p:txBody>
          <a:bodyPr/>
          <a:lstStyle/>
          <a:p>
            <a:r>
              <a:rPr lang="en-US" dirty="0"/>
              <a:t>Status quo in otolith chemistry</a:t>
            </a:r>
          </a:p>
        </p:txBody>
      </p:sp>
    </p:spTree>
    <p:extLst>
      <p:ext uri="{BB962C8B-B14F-4D97-AF65-F5344CB8AC3E}">
        <p14:creationId xmlns:p14="http://schemas.microsoft.com/office/powerpoint/2010/main" val="276329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se&#10;&#10;Description automatically generated">
            <a:extLst>
              <a:ext uri="{FF2B5EF4-FFF2-40B4-BE49-F238E27FC236}">
                <a16:creationId xmlns:a16="http://schemas.microsoft.com/office/drawing/2014/main" id="{E108F8CF-0BC9-4763-AAE9-823FC7D43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63420" y="1840777"/>
            <a:ext cx="5454400" cy="4277961"/>
          </a:xfrm>
          <a:prstGeom prst="rect">
            <a:avLst/>
          </a:prstGeom>
          <a:ln>
            <a:noFill/>
          </a:ln>
        </p:spPr>
      </p:pic>
      <p:sp>
        <p:nvSpPr>
          <p:cNvPr id="5" name="Title 4">
            <a:extLst>
              <a:ext uri="{FF2B5EF4-FFF2-40B4-BE49-F238E27FC236}">
                <a16:creationId xmlns:a16="http://schemas.microsoft.com/office/drawing/2014/main" id="{DC9B8B46-252D-FA43-A2FC-8983406202AE}"/>
              </a:ext>
            </a:extLst>
          </p:cNvPr>
          <p:cNvSpPr>
            <a:spLocks noGrp="1"/>
          </p:cNvSpPr>
          <p:nvPr>
            <p:ph type="title"/>
          </p:nvPr>
        </p:nvSpPr>
        <p:spPr>
          <a:xfrm>
            <a:off x="1119116" y="179388"/>
            <a:ext cx="11072883" cy="1325563"/>
          </a:xfrm>
        </p:spPr>
        <p:txBody>
          <a:bodyPr/>
          <a:lstStyle/>
          <a:p>
            <a:r>
              <a:rPr lang="en-US" dirty="0"/>
              <a:t>Status quo in otolith chemistry (laser ablation)</a:t>
            </a:r>
          </a:p>
        </p:txBody>
      </p:sp>
      <p:sp>
        <p:nvSpPr>
          <p:cNvPr id="24" name="Rectangle 23">
            <a:extLst>
              <a:ext uri="{FF2B5EF4-FFF2-40B4-BE49-F238E27FC236}">
                <a16:creationId xmlns:a16="http://schemas.microsoft.com/office/drawing/2014/main" id="{B5067310-E4DA-9D46-908A-66C01DE5D618}"/>
              </a:ext>
            </a:extLst>
          </p:cNvPr>
          <p:cNvSpPr/>
          <p:nvPr/>
        </p:nvSpPr>
        <p:spPr>
          <a:xfrm rot="19480041" flipV="1">
            <a:off x="7190296" y="4871712"/>
            <a:ext cx="4105522" cy="108000"/>
          </a:xfrm>
          <a:prstGeom prst="rect">
            <a:avLst/>
          </a:prstGeom>
          <a:solidFill>
            <a:srgbClr val="FF0000"/>
          </a:solidFill>
          <a:ln>
            <a:noFill/>
          </a:ln>
          <a:effectLst>
            <a:glow rad="101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DA74F63-BC48-8E49-A55A-EAAC7B310182}"/>
              </a:ext>
            </a:extLst>
          </p:cNvPr>
          <p:cNvSpPr txBox="1"/>
          <p:nvPr/>
        </p:nvSpPr>
        <p:spPr>
          <a:xfrm>
            <a:off x="6468851" y="5014280"/>
            <a:ext cx="498855" cy="461665"/>
          </a:xfrm>
          <a:prstGeom prst="rect">
            <a:avLst/>
          </a:prstGeom>
          <a:noFill/>
        </p:spPr>
        <p:txBody>
          <a:bodyPr wrap="none" rtlCol="0">
            <a:spAutoFit/>
          </a:bodyPr>
          <a:lstStyle/>
          <a:p>
            <a:r>
              <a:rPr lang="en-US" sz="2400" dirty="0"/>
              <a:t>Ba</a:t>
            </a:r>
            <a:endParaRPr lang="en-US" sz="2400" baseline="30000" dirty="0"/>
          </a:p>
        </p:txBody>
      </p:sp>
      <p:sp>
        <p:nvSpPr>
          <p:cNvPr id="26" name="TextBox 25">
            <a:extLst>
              <a:ext uri="{FF2B5EF4-FFF2-40B4-BE49-F238E27FC236}">
                <a16:creationId xmlns:a16="http://schemas.microsoft.com/office/drawing/2014/main" id="{B1E4DCB0-E0C7-2746-860B-57A894C62BCA}"/>
              </a:ext>
            </a:extLst>
          </p:cNvPr>
          <p:cNvSpPr txBox="1"/>
          <p:nvPr/>
        </p:nvSpPr>
        <p:spPr>
          <a:xfrm>
            <a:off x="6935462" y="5567709"/>
            <a:ext cx="433132" cy="461665"/>
          </a:xfrm>
          <a:prstGeom prst="rect">
            <a:avLst/>
          </a:prstGeom>
          <a:noFill/>
        </p:spPr>
        <p:txBody>
          <a:bodyPr wrap="none" rtlCol="0">
            <a:spAutoFit/>
          </a:bodyPr>
          <a:lstStyle/>
          <a:p>
            <a:r>
              <a:rPr lang="en-US" sz="2400" dirty="0" err="1"/>
              <a:t>Sr</a:t>
            </a:r>
            <a:endParaRPr lang="en-US" sz="2400" baseline="30000" dirty="0"/>
          </a:p>
        </p:txBody>
      </p:sp>
      <p:sp>
        <p:nvSpPr>
          <p:cNvPr id="27" name="TextBox 26">
            <a:extLst>
              <a:ext uri="{FF2B5EF4-FFF2-40B4-BE49-F238E27FC236}">
                <a16:creationId xmlns:a16="http://schemas.microsoft.com/office/drawing/2014/main" id="{6C71B39C-7136-DA43-A40A-1AB90E039492}"/>
              </a:ext>
            </a:extLst>
          </p:cNvPr>
          <p:cNvSpPr txBox="1"/>
          <p:nvPr/>
        </p:nvSpPr>
        <p:spPr>
          <a:xfrm>
            <a:off x="6023102" y="4414616"/>
            <a:ext cx="433132" cy="461665"/>
          </a:xfrm>
          <a:prstGeom prst="rect">
            <a:avLst/>
          </a:prstGeom>
          <a:noFill/>
        </p:spPr>
        <p:txBody>
          <a:bodyPr wrap="none" rtlCol="0">
            <a:spAutoFit/>
          </a:bodyPr>
          <a:lstStyle/>
          <a:p>
            <a:r>
              <a:rPr lang="en-US" sz="2400" dirty="0"/>
              <a:t>Sr</a:t>
            </a:r>
            <a:endParaRPr lang="en-US" sz="2400" baseline="30000" dirty="0"/>
          </a:p>
        </p:txBody>
      </p:sp>
      <p:sp>
        <p:nvSpPr>
          <p:cNvPr id="28" name="TextBox 27">
            <a:extLst>
              <a:ext uri="{FF2B5EF4-FFF2-40B4-BE49-F238E27FC236}">
                <a16:creationId xmlns:a16="http://schemas.microsoft.com/office/drawing/2014/main" id="{23554CAC-DDA8-9E4B-AAD4-BB8921CB321B}"/>
              </a:ext>
            </a:extLst>
          </p:cNvPr>
          <p:cNvSpPr txBox="1"/>
          <p:nvPr/>
        </p:nvSpPr>
        <p:spPr>
          <a:xfrm>
            <a:off x="5400534" y="3748924"/>
            <a:ext cx="498855" cy="461665"/>
          </a:xfrm>
          <a:prstGeom prst="rect">
            <a:avLst/>
          </a:prstGeom>
          <a:noFill/>
        </p:spPr>
        <p:txBody>
          <a:bodyPr wrap="none" rtlCol="0">
            <a:spAutoFit/>
          </a:bodyPr>
          <a:lstStyle/>
          <a:p>
            <a:r>
              <a:rPr lang="en-US" sz="2400" dirty="0"/>
              <a:t>Ba</a:t>
            </a:r>
            <a:endParaRPr lang="en-US" sz="2400" baseline="30000" dirty="0"/>
          </a:p>
        </p:txBody>
      </p:sp>
      <p:sp>
        <p:nvSpPr>
          <p:cNvPr id="29" name="TextBox 28">
            <a:extLst>
              <a:ext uri="{FF2B5EF4-FFF2-40B4-BE49-F238E27FC236}">
                <a16:creationId xmlns:a16="http://schemas.microsoft.com/office/drawing/2014/main" id="{FF6B3CF9-C5F9-2040-A0C9-0BF51BA7D30E}"/>
              </a:ext>
            </a:extLst>
          </p:cNvPr>
          <p:cNvSpPr txBox="1"/>
          <p:nvPr/>
        </p:nvSpPr>
        <p:spPr>
          <a:xfrm>
            <a:off x="4882424" y="3028783"/>
            <a:ext cx="433132" cy="461665"/>
          </a:xfrm>
          <a:prstGeom prst="rect">
            <a:avLst/>
          </a:prstGeom>
          <a:noFill/>
        </p:spPr>
        <p:txBody>
          <a:bodyPr wrap="none" rtlCol="0">
            <a:spAutoFit/>
          </a:bodyPr>
          <a:lstStyle/>
          <a:p>
            <a:r>
              <a:rPr lang="en-US" sz="2400" dirty="0"/>
              <a:t>Sr</a:t>
            </a:r>
            <a:endParaRPr lang="en-US" sz="2400" baseline="30000" dirty="0"/>
          </a:p>
        </p:txBody>
      </p:sp>
    </p:spTree>
    <p:extLst>
      <p:ext uri="{BB962C8B-B14F-4D97-AF65-F5344CB8AC3E}">
        <p14:creationId xmlns:p14="http://schemas.microsoft.com/office/powerpoint/2010/main" val="249357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2.91667E-6 2.96296E-6 L -0.25755 -0.5463 " pathEditMode="relative" rAng="0" ptsTypes="AA">
                                      <p:cBhvr>
                                        <p:cTn id="8" dur="8000" fill="hold"/>
                                        <p:tgtEl>
                                          <p:spTgt spid="24"/>
                                        </p:tgtEl>
                                        <p:attrNameLst>
                                          <p:attrName>ppt_x</p:attrName>
                                          <p:attrName>ppt_y</p:attrName>
                                        </p:attrNameLst>
                                      </p:cBhvr>
                                      <p:rCtr x="-12878" y="-27315"/>
                                    </p:animMotion>
                                  </p:childTnLst>
                                </p:cTn>
                              </p:par>
                              <p:par>
                                <p:cTn id="9" presetID="27" presetClass="emph" presetSubtype="0" repeatCount="14000" fill="remove" grpId="0" nodeType="withEffect">
                                  <p:stCondLst>
                                    <p:cond delay="0"/>
                                  </p:stCondLst>
                                  <p:childTnLst>
                                    <p:animClr clrSpc="rgb" dir="cw">
                                      <p:cBhvr override="childStyle">
                                        <p:cTn id="10" dur="250" autoRev="1" fill="remove"/>
                                        <p:tgtEl>
                                          <p:spTgt spid="24"/>
                                        </p:tgtEl>
                                        <p:attrNameLst>
                                          <p:attrName>style.color</p:attrName>
                                        </p:attrNameLst>
                                      </p:cBhvr>
                                      <p:to>
                                        <a:schemeClr val="bg1"/>
                                      </p:to>
                                    </p:animClr>
                                    <p:animClr clrSpc="rgb" dir="cw">
                                      <p:cBhvr>
                                        <p:cTn id="11" dur="250" autoRev="1" fill="remove"/>
                                        <p:tgtEl>
                                          <p:spTgt spid="24"/>
                                        </p:tgtEl>
                                        <p:attrNameLst>
                                          <p:attrName>fillcolor</p:attrName>
                                        </p:attrNameLst>
                                      </p:cBhvr>
                                      <p:to>
                                        <a:schemeClr val="bg1"/>
                                      </p:to>
                                    </p:animClr>
                                    <p:set>
                                      <p:cBhvr>
                                        <p:cTn id="12" dur="250" autoRev="1" fill="remove"/>
                                        <p:tgtEl>
                                          <p:spTgt spid="24"/>
                                        </p:tgtEl>
                                        <p:attrNameLst>
                                          <p:attrName>fill.type</p:attrName>
                                        </p:attrNameLst>
                                      </p:cBhvr>
                                      <p:to>
                                        <p:strVal val="solid"/>
                                      </p:to>
                                    </p:set>
                                    <p:set>
                                      <p:cBhvr>
                                        <p:cTn id="13" dur="250" autoRev="1" fill="remove"/>
                                        <p:tgtEl>
                                          <p:spTgt spid="24"/>
                                        </p:tgtEl>
                                        <p:attrNameLst>
                                          <p:attrName>fill.on</p:attrName>
                                        </p:attrNameLst>
                                      </p:cBhvr>
                                      <p:to>
                                        <p:strVal val="true"/>
                                      </p:to>
                                    </p:set>
                                  </p:childTnLst>
                                </p:cTn>
                              </p:par>
                              <p:par>
                                <p:cTn id="14" presetID="1" presetClass="entr" presetSubtype="0" fill="hold" grpId="1" nodeType="withEffect">
                                  <p:stCondLst>
                                    <p:cond delay="1000"/>
                                  </p:stCondLst>
                                  <p:childTnLst>
                                    <p:set>
                                      <p:cBhvr>
                                        <p:cTn id="15" dur="1" fill="hold">
                                          <p:stCondLst>
                                            <p:cond delay="0"/>
                                          </p:stCondLst>
                                        </p:cTn>
                                        <p:tgtEl>
                                          <p:spTgt spid="26"/>
                                        </p:tgtEl>
                                        <p:attrNameLst>
                                          <p:attrName>style.visibility</p:attrName>
                                        </p:attrNameLst>
                                      </p:cBhvr>
                                      <p:to>
                                        <p:strVal val="visible"/>
                                      </p:to>
                                    </p:set>
                                  </p:childTnLst>
                                </p:cTn>
                              </p:par>
                              <p:par>
                                <p:cTn id="16" presetID="0" presetClass="path" presetSubtype="0" accel="50000" decel="50000" fill="hold" grpId="0" nodeType="withEffect">
                                  <p:stCondLst>
                                    <p:cond delay="1000"/>
                                  </p:stCondLst>
                                  <p:childTnLst>
                                    <p:animMotion origin="layout" path="M 1.45833E-6 -3.7037E-7 C -0.00313 -0.00648 0.00169 0.00301 -0.00326 -0.00393 C -0.00742 -0.00995 -0.01107 -0.01736 -0.01576 -0.0213 C -0.01706 -0.02477 -0.02136 -0.03079 -0.02344 -0.03218 C -0.02774 -0.03819 -0.03346 -0.04444 -0.03867 -0.04653 C -0.0444 -0.05208 -0.05274 -0.05255 -0.05899 -0.05347 C -0.06406 -0.05301 -0.06914 -0.0537 -0.07383 -0.05069 C -0.07565 -0.04745 -0.075 -0.04907 -0.07604 -0.0456 " pathEditMode="relative" rAng="0" ptsTypes="AAAAAAAA">
                                      <p:cBhvr>
                                        <p:cTn id="17" dur="2000" fill="hold"/>
                                        <p:tgtEl>
                                          <p:spTgt spid="26"/>
                                        </p:tgtEl>
                                        <p:attrNameLst>
                                          <p:attrName>ppt_x</p:attrName>
                                          <p:attrName>ppt_y</p:attrName>
                                        </p:attrNameLst>
                                      </p:cBhvr>
                                      <p:rCtr x="-3802" y="-2685"/>
                                    </p:animMotion>
                                  </p:childTnLst>
                                </p:cTn>
                              </p:par>
                              <p:par>
                                <p:cTn id="18" presetID="1" presetClass="entr" presetSubtype="0" fill="hold" grpId="1" nodeType="withEffect">
                                  <p:stCondLst>
                                    <p:cond delay="2000"/>
                                  </p:stCondLst>
                                  <p:childTnLst>
                                    <p:set>
                                      <p:cBhvr>
                                        <p:cTn id="19" dur="1" fill="hold">
                                          <p:stCondLst>
                                            <p:cond delay="0"/>
                                          </p:stCondLst>
                                        </p:cTn>
                                        <p:tgtEl>
                                          <p:spTgt spid="25"/>
                                        </p:tgtEl>
                                        <p:attrNameLst>
                                          <p:attrName>style.visibility</p:attrName>
                                        </p:attrNameLst>
                                      </p:cBhvr>
                                      <p:to>
                                        <p:strVal val="visible"/>
                                      </p:to>
                                    </p:set>
                                  </p:childTnLst>
                                </p:cTn>
                              </p:par>
                              <p:par>
                                <p:cTn id="20" presetID="0" presetClass="path" presetSubtype="0" accel="50000" decel="50000" fill="hold" grpId="0" nodeType="withEffect">
                                  <p:stCondLst>
                                    <p:cond delay="2000"/>
                                  </p:stCondLst>
                                  <p:childTnLst>
                                    <p:animMotion origin="layout" path="M -1.66667E-6 -0.00532 C -0.01445 -0.02129 -0.02825 -0.03796 -0.04831 -0.04282 C -0.05586 -0.04513 -0.06263 -0.04375 -0.07044 -0.04375 " pathEditMode="relative" rAng="0" ptsTypes="AAA">
                                      <p:cBhvr>
                                        <p:cTn id="21" dur="2000" fill="hold"/>
                                        <p:tgtEl>
                                          <p:spTgt spid="25"/>
                                        </p:tgtEl>
                                        <p:attrNameLst>
                                          <p:attrName>ppt_x</p:attrName>
                                          <p:attrName>ppt_y</p:attrName>
                                        </p:attrNameLst>
                                      </p:cBhvr>
                                      <p:rCtr x="-3529" y="-1944"/>
                                    </p:animMotion>
                                  </p:childTnLst>
                                </p:cTn>
                              </p:par>
                              <p:par>
                                <p:cTn id="22" presetID="1" presetClass="entr" presetSubtype="0" fill="hold" grpId="1" nodeType="withEffect">
                                  <p:stCondLst>
                                    <p:cond delay="3000"/>
                                  </p:stCondLst>
                                  <p:childTnLst>
                                    <p:set>
                                      <p:cBhvr>
                                        <p:cTn id="23" dur="1" fill="hold">
                                          <p:stCondLst>
                                            <p:cond delay="0"/>
                                          </p:stCondLst>
                                        </p:cTn>
                                        <p:tgtEl>
                                          <p:spTgt spid="27"/>
                                        </p:tgtEl>
                                        <p:attrNameLst>
                                          <p:attrName>style.visibility</p:attrName>
                                        </p:attrNameLst>
                                      </p:cBhvr>
                                      <p:to>
                                        <p:strVal val="visible"/>
                                      </p:to>
                                    </p:set>
                                  </p:childTnLst>
                                </p:cTn>
                              </p:par>
                              <p:par>
                                <p:cTn id="24" presetID="0" presetClass="path" presetSubtype="0" accel="50000" decel="50000" fill="hold" grpId="0" nodeType="withEffect">
                                  <p:stCondLst>
                                    <p:cond delay="3000"/>
                                  </p:stCondLst>
                                  <p:childTnLst>
                                    <p:animMotion origin="layout" path="M 1.25E-6 -0.0074 C -0.01341 -0.02245 -0.02643 -0.03819 -0.04492 -0.04328 C -0.05208 -0.04513 -0.05833 -0.04375 -0.06563 -0.04375 " pathEditMode="relative" rAng="0" ptsTypes="AAA">
                                      <p:cBhvr>
                                        <p:cTn id="25" dur="2000" fill="hold"/>
                                        <p:tgtEl>
                                          <p:spTgt spid="27"/>
                                        </p:tgtEl>
                                        <p:attrNameLst>
                                          <p:attrName>ppt_x</p:attrName>
                                          <p:attrName>ppt_y</p:attrName>
                                        </p:attrNameLst>
                                      </p:cBhvr>
                                      <p:rCtr x="-3281" y="-1852"/>
                                    </p:animMotion>
                                  </p:childTnLst>
                                </p:cTn>
                              </p:par>
                              <p:par>
                                <p:cTn id="26" presetID="1" presetClass="entr" presetSubtype="0" fill="hold" grpId="1" nodeType="withEffect">
                                  <p:stCondLst>
                                    <p:cond delay="4000"/>
                                  </p:stCondLst>
                                  <p:childTnLst>
                                    <p:set>
                                      <p:cBhvr>
                                        <p:cTn id="27" dur="1" fill="hold">
                                          <p:stCondLst>
                                            <p:cond delay="0"/>
                                          </p:stCondLst>
                                        </p:cTn>
                                        <p:tgtEl>
                                          <p:spTgt spid="28"/>
                                        </p:tgtEl>
                                        <p:attrNameLst>
                                          <p:attrName>style.visibility</p:attrName>
                                        </p:attrNameLst>
                                      </p:cBhvr>
                                      <p:to>
                                        <p:strVal val="visible"/>
                                      </p:to>
                                    </p:set>
                                  </p:childTnLst>
                                </p:cTn>
                              </p:par>
                              <p:par>
                                <p:cTn id="28" presetID="0" presetClass="path" presetSubtype="0" accel="50000" decel="50000" fill="hold" grpId="0" nodeType="withEffect">
                                  <p:stCondLst>
                                    <p:cond delay="4000"/>
                                  </p:stCondLst>
                                  <p:childTnLst>
                                    <p:animMotion origin="layout" path="M -1.45833E-6 -4.07407E-6 C -0.01354 -0.01782 -0.02643 -0.0368 -0.04518 -0.04259 C -0.05247 -0.04513 -0.05872 -0.04351 -0.06601 -0.04351 " pathEditMode="relative" rAng="0" ptsTypes="AAA">
                                      <p:cBhvr>
                                        <p:cTn id="29" dur="2000" fill="hold"/>
                                        <p:tgtEl>
                                          <p:spTgt spid="28"/>
                                        </p:tgtEl>
                                        <p:attrNameLst>
                                          <p:attrName>ppt_x</p:attrName>
                                          <p:attrName>ppt_y</p:attrName>
                                        </p:attrNameLst>
                                      </p:cBhvr>
                                      <p:rCtr x="-3307" y="-2222"/>
                                    </p:animMotion>
                                  </p:childTnLst>
                                </p:cTn>
                              </p:par>
                              <p:par>
                                <p:cTn id="30" presetID="1" presetClass="entr" presetSubtype="0" fill="hold" grpId="1" nodeType="withEffect">
                                  <p:stCondLst>
                                    <p:cond delay="5000"/>
                                  </p:stCondLst>
                                  <p:childTnLst>
                                    <p:set>
                                      <p:cBhvr>
                                        <p:cTn id="31" dur="1" fill="hold">
                                          <p:stCondLst>
                                            <p:cond delay="0"/>
                                          </p:stCondLst>
                                        </p:cTn>
                                        <p:tgtEl>
                                          <p:spTgt spid="29"/>
                                        </p:tgtEl>
                                        <p:attrNameLst>
                                          <p:attrName>style.visibility</p:attrName>
                                        </p:attrNameLst>
                                      </p:cBhvr>
                                      <p:to>
                                        <p:strVal val="visible"/>
                                      </p:to>
                                    </p:set>
                                  </p:childTnLst>
                                </p:cTn>
                              </p:par>
                              <p:par>
                                <p:cTn id="32" presetID="0" presetClass="path" presetSubtype="0" accel="50000" decel="50000" fill="hold" grpId="0" nodeType="withEffect">
                                  <p:stCondLst>
                                    <p:cond delay="5000"/>
                                  </p:stCondLst>
                                  <p:childTnLst>
                                    <p:animMotion origin="layout" path="M 8.33333E-7 -0.00856 C -0.01354 -0.02315 -0.02643 -0.03866 -0.04518 -0.04329 C -0.05247 -0.04514 -0.05872 -0.04375 -0.06602 -0.04375 " pathEditMode="relative" rAng="0" ptsTypes="AAA">
                                      <p:cBhvr>
                                        <p:cTn id="33" dur="2000" fill="hold"/>
                                        <p:tgtEl>
                                          <p:spTgt spid="29"/>
                                        </p:tgtEl>
                                        <p:attrNameLst>
                                          <p:attrName>ppt_x</p:attrName>
                                          <p:attrName>ppt_y</p:attrName>
                                        </p:attrNameLst>
                                      </p:cBhvr>
                                      <p:rCtr x="-3307" y="-1806"/>
                                    </p:animMotion>
                                  </p:childTnLst>
                                </p:cTn>
                              </p:par>
                            </p:childTnLst>
                          </p:cTn>
                        </p:par>
                        <p:par>
                          <p:cTn id="34" fill="hold">
                            <p:stCondLst>
                              <p:cond delay="8000"/>
                            </p:stCondLst>
                            <p:childTnLst>
                              <p:par>
                                <p:cTn id="35" presetID="1" presetClass="exit" presetSubtype="0" fill="hold" grpId="3" nodeType="afterEffect">
                                  <p:stCondLst>
                                    <p:cond delay="0"/>
                                  </p:stCondLst>
                                  <p:childTnLst>
                                    <p:set>
                                      <p:cBhvr>
                                        <p:cTn id="3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5" grpId="0"/>
      <p:bldP spid="25" grpId="1"/>
      <p:bldP spid="26" grpId="0"/>
      <p:bldP spid="26" grpId="1"/>
      <p:bldP spid="27" grpId="0"/>
      <p:bldP spid="27" grpId="1"/>
      <p:bldP spid="28" grpId="0"/>
      <p:bldP spid="28"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9B8B46-252D-FA43-A2FC-8983406202AE}"/>
              </a:ext>
            </a:extLst>
          </p:cNvPr>
          <p:cNvSpPr>
            <a:spLocks noGrp="1"/>
          </p:cNvSpPr>
          <p:nvPr>
            <p:ph type="title"/>
          </p:nvPr>
        </p:nvSpPr>
        <p:spPr>
          <a:xfrm>
            <a:off x="1360486" y="179388"/>
            <a:ext cx="9942089" cy="1325563"/>
          </a:xfrm>
        </p:spPr>
        <p:txBody>
          <a:bodyPr/>
          <a:lstStyle/>
          <a:p>
            <a:r>
              <a:rPr lang="en-US" dirty="0"/>
              <a:t>Status quo in otolith chemistry (analysis)</a:t>
            </a:r>
          </a:p>
        </p:txBody>
      </p:sp>
      <p:pic>
        <p:nvPicPr>
          <p:cNvPr id="7" name="Picture 6">
            <a:extLst>
              <a:ext uri="{FF2B5EF4-FFF2-40B4-BE49-F238E27FC236}">
                <a16:creationId xmlns:a16="http://schemas.microsoft.com/office/drawing/2014/main" id="{BE911C13-7E5B-D044-BEDB-146B2DC3C452}"/>
              </a:ext>
            </a:extLst>
          </p:cNvPr>
          <p:cNvPicPr>
            <a:picLocks noChangeAspect="1"/>
          </p:cNvPicPr>
          <p:nvPr/>
        </p:nvPicPr>
        <p:blipFill>
          <a:blip r:embed="rId3"/>
          <a:stretch>
            <a:fillRect/>
          </a:stretch>
        </p:blipFill>
        <p:spPr>
          <a:xfrm>
            <a:off x="1360487" y="2175498"/>
            <a:ext cx="10578077" cy="1137881"/>
          </a:xfrm>
          <a:prstGeom prst="rect">
            <a:avLst/>
          </a:prstGeom>
        </p:spPr>
      </p:pic>
      <p:pic>
        <p:nvPicPr>
          <p:cNvPr id="8" name="Picture 7">
            <a:extLst>
              <a:ext uri="{FF2B5EF4-FFF2-40B4-BE49-F238E27FC236}">
                <a16:creationId xmlns:a16="http://schemas.microsoft.com/office/drawing/2014/main" id="{AC2DFA80-C97A-1842-885A-98A52216C873}"/>
              </a:ext>
            </a:extLst>
          </p:cNvPr>
          <p:cNvPicPr>
            <a:picLocks noChangeAspect="1"/>
          </p:cNvPicPr>
          <p:nvPr/>
        </p:nvPicPr>
        <p:blipFill>
          <a:blip r:embed="rId4"/>
          <a:stretch>
            <a:fillRect/>
          </a:stretch>
        </p:blipFill>
        <p:spPr>
          <a:xfrm>
            <a:off x="1476100" y="3983926"/>
            <a:ext cx="10462464" cy="1273873"/>
          </a:xfrm>
          <a:prstGeom prst="rect">
            <a:avLst/>
          </a:prstGeom>
        </p:spPr>
      </p:pic>
      <p:pic>
        <p:nvPicPr>
          <p:cNvPr id="9" name="Picture 8">
            <a:extLst>
              <a:ext uri="{FF2B5EF4-FFF2-40B4-BE49-F238E27FC236}">
                <a16:creationId xmlns:a16="http://schemas.microsoft.com/office/drawing/2014/main" id="{AA902A0B-0C55-2241-A949-BF8E85791972}"/>
              </a:ext>
            </a:extLst>
          </p:cNvPr>
          <p:cNvPicPr>
            <a:picLocks noChangeAspect="1"/>
          </p:cNvPicPr>
          <p:nvPr/>
        </p:nvPicPr>
        <p:blipFill>
          <a:blip r:embed="rId5"/>
          <a:stretch>
            <a:fillRect/>
          </a:stretch>
        </p:blipFill>
        <p:spPr>
          <a:xfrm>
            <a:off x="2189479" y="5344691"/>
            <a:ext cx="8935721" cy="142159"/>
          </a:xfrm>
          <a:prstGeom prst="rect">
            <a:avLst/>
          </a:prstGeom>
        </p:spPr>
      </p:pic>
      <p:sp>
        <p:nvSpPr>
          <p:cNvPr id="10" name="TextBox 9">
            <a:extLst>
              <a:ext uri="{FF2B5EF4-FFF2-40B4-BE49-F238E27FC236}">
                <a16:creationId xmlns:a16="http://schemas.microsoft.com/office/drawing/2014/main" id="{C27F15CE-2F80-7246-BBB1-79740CA368B8}"/>
              </a:ext>
            </a:extLst>
          </p:cNvPr>
          <p:cNvSpPr txBox="1"/>
          <p:nvPr/>
        </p:nvSpPr>
        <p:spPr>
          <a:xfrm>
            <a:off x="1919357" y="1656294"/>
            <a:ext cx="1584960" cy="523220"/>
          </a:xfrm>
          <a:prstGeom prst="rect">
            <a:avLst/>
          </a:prstGeom>
          <a:noFill/>
        </p:spPr>
        <p:txBody>
          <a:bodyPr wrap="square" rtlCol="0">
            <a:spAutoFit/>
          </a:bodyPr>
          <a:lstStyle/>
          <a:p>
            <a:r>
              <a:rPr lang="de-DE" sz="2800" dirty="0" err="1"/>
              <a:t>Sr</a:t>
            </a:r>
            <a:r>
              <a:rPr lang="de-DE" sz="2800" dirty="0"/>
              <a:t> [ppm]</a:t>
            </a:r>
          </a:p>
        </p:txBody>
      </p:sp>
      <p:sp>
        <p:nvSpPr>
          <p:cNvPr id="11" name="TextBox 10">
            <a:extLst>
              <a:ext uri="{FF2B5EF4-FFF2-40B4-BE49-F238E27FC236}">
                <a16:creationId xmlns:a16="http://schemas.microsoft.com/office/drawing/2014/main" id="{F0849C6C-05B4-5245-B92E-F3409D58304F}"/>
              </a:ext>
            </a:extLst>
          </p:cNvPr>
          <p:cNvSpPr txBox="1"/>
          <p:nvPr/>
        </p:nvSpPr>
        <p:spPr>
          <a:xfrm>
            <a:off x="1919357" y="3462864"/>
            <a:ext cx="1584960" cy="523220"/>
          </a:xfrm>
          <a:prstGeom prst="rect">
            <a:avLst/>
          </a:prstGeom>
          <a:noFill/>
        </p:spPr>
        <p:txBody>
          <a:bodyPr wrap="square" rtlCol="0">
            <a:spAutoFit/>
          </a:bodyPr>
          <a:lstStyle/>
          <a:p>
            <a:r>
              <a:rPr lang="de-DE" sz="2800" dirty="0" err="1"/>
              <a:t>Ba</a:t>
            </a:r>
            <a:r>
              <a:rPr lang="de-DE" sz="2800" dirty="0"/>
              <a:t> [ppm]</a:t>
            </a:r>
          </a:p>
        </p:txBody>
      </p:sp>
      <p:sp>
        <p:nvSpPr>
          <p:cNvPr id="12" name="TextBox 11">
            <a:extLst>
              <a:ext uri="{FF2B5EF4-FFF2-40B4-BE49-F238E27FC236}">
                <a16:creationId xmlns:a16="http://schemas.microsoft.com/office/drawing/2014/main" id="{9635320A-881A-B34F-B498-045B2F17FBDA}"/>
              </a:ext>
            </a:extLst>
          </p:cNvPr>
          <p:cNvSpPr txBox="1"/>
          <p:nvPr/>
        </p:nvSpPr>
        <p:spPr>
          <a:xfrm>
            <a:off x="5982437" y="5469236"/>
            <a:ext cx="1492140" cy="369332"/>
          </a:xfrm>
          <a:prstGeom prst="rect">
            <a:avLst/>
          </a:prstGeom>
          <a:noFill/>
        </p:spPr>
        <p:txBody>
          <a:bodyPr wrap="none" rtlCol="0">
            <a:spAutoFit/>
          </a:bodyPr>
          <a:lstStyle/>
          <a:p>
            <a:r>
              <a:rPr lang="de-DE" dirty="0" err="1"/>
              <a:t>Distance</a:t>
            </a:r>
            <a:r>
              <a:rPr lang="de-DE" dirty="0"/>
              <a:t> [µm]</a:t>
            </a:r>
          </a:p>
        </p:txBody>
      </p:sp>
      <p:cxnSp>
        <p:nvCxnSpPr>
          <p:cNvPr id="14" name="Straight Connector 13">
            <a:extLst>
              <a:ext uri="{FF2B5EF4-FFF2-40B4-BE49-F238E27FC236}">
                <a16:creationId xmlns:a16="http://schemas.microsoft.com/office/drawing/2014/main" id="{9CC13692-5150-2A4A-9E52-FE748F71D421}"/>
              </a:ext>
            </a:extLst>
          </p:cNvPr>
          <p:cNvCxnSpPr/>
          <p:nvPr/>
        </p:nvCxnSpPr>
        <p:spPr>
          <a:xfrm>
            <a:off x="3898232" y="1924145"/>
            <a:ext cx="0" cy="38709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4176D6-9C35-4D43-BD3C-6589C82B1066}"/>
              </a:ext>
            </a:extLst>
          </p:cNvPr>
          <p:cNvSpPr/>
          <p:nvPr/>
        </p:nvSpPr>
        <p:spPr>
          <a:xfrm>
            <a:off x="3187445" y="5855494"/>
            <a:ext cx="1523174" cy="584775"/>
          </a:xfrm>
          <a:prstGeom prst="rect">
            <a:avLst/>
          </a:prstGeom>
        </p:spPr>
        <p:txBody>
          <a:bodyPr wrap="none">
            <a:spAutoFit/>
          </a:bodyPr>
          <a:lstStyle/>
          <a:p>
            <a:r>
              <a:rPr lang="en-AU" sz="3200" i="1" dirty="0">
                <a:solidFill>
                  <a:schemeClr val="accent1">
                    <a:lumMod val="75000"/>
                  </a:schemeClr>
                </a:solidFill>
              </a:rPr>
              <a:t>Riverine</a:t>
            </a:r>
            <a:endParaRPr lang="de-DE" sz="3200" dirty="0">
              <a:solidFill>
                <a:srgbClr val="00B0F0"/>
              </a:solidFill>
            </a:endParaRPr>
          </a:p>
        </p:txBody>
      </p:sp>
      <p:sp>
        <p:nvSpPr>
          <p:cNvPr id="16" name="Rectangle 15">
            <a:extLst>
              <a:ext uri="{FF2B5EF4-FFF2-40B4-BE49-F238E27FC236}">
                <a16:creationId xmlns:a16="http://schemas.microsoft.com/office/drawing/2014/main" id="{CD0C8F5F-EED9-BC47-A027-B489F2A4250D}"/>
              </a:ext>
            </a:extLst>
          </p:cNvPr>
          <p:cNvSpPr/>
          <p:nvPr/>
        </p:nvSpPr>
        <p:spPr>
          <a:xfrm>
            <a:off x="6234510" y="1289665"/>
            <a:ext cx="1390124" cy="584775"/>
          </a:xfrm>
          <a:prstGeom prst="rect">
            <a:avLst/>
          </a:prstGeom>
        </p:spPr>
        <p:txBody>
          <a:bodyPr wrap="none">
            <a:spAutoFit/>
          </a:bodyPr>
          <a:lstStyle/>
          <a:p>
            <a:r>
              <a:rPr lang="en-AU" sz="3200" i="1" dirty="0">
                <a:solidFill>
                  <a:srgbClr val="C38A8E"/>
                </a:solidFill>
              </a:rPr>
              <a:t>Marine</a:t>
            </a:r>
            <a:endParaRPr lang="de-DE" sz="3200" dirty="0"/>
          </a:p>
        </p:txBody>
      </p:sp>
      <p:cxnSp>
        <p:nvCxnSpPr>
          <p:cNvPr id="17" name="Straight Connector 16">
            <a:extLst>
              <a:ext uri="{FF2B5EF4-FFF2-40B4-BE49-F238E27FC236}">
                <a16:creationId xmlns:a16="http://schemas.microsoft.com/office/drawing/2014/main" id="{012169EA-1FE2-4A4A-8B42-161BC9A5190D}"/>
              </a:ext>
            </a:extLst>
          </p:cNvPr>
          <p:cNvCxnSpPr/>
          <p:nvPr/>
        </p:nvCxnSpPr>
        <p:spPr>
          <a:xfrm>
            <a:off x="6906126" y="1924145"/>
            <a:ext cx="0" cy="3870977"/>
          </a:xfrm>
          <a:prstGeom prst="line">
            <a:avLst/>
          </a:prstGeom>
          <a:ln w="76200">
            <a:solidFill>
              <a:srgbClr val="C38A8E"/>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31DF340-090E-5F4E-ACBA-22527A8F489A}"/>
              </a:ext>
            </a:extLst>
          </p:cNvPr>
          <p:cNvSpPr/>
          <p:nvPr/>
        </p:nvSpPr>
        <p:spPr>
          <a:xfrm>
            <a:off x="11619411" y="2292532"/>
            <a:ext cx="248195" cy="790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3F1AE242-5AF1-BE40-8181-772603B109F0}"/>
              </a:ext>
            </a:extLst>
          </p:cNvPr>
          <p:cNvSpPr/>
          <p:nvPr/>
        </p:nvSpPr>
        <p:spPr>
          <a:xfrm>
            <a:off x="11619411" y="4225710"/>
            <a:ext cx="248195" cy="790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Helia Core Medium"/>
        <a:ea typeface=""/>
        <a:cs typeface=""/>
      </a:majorFont>
      <a:minorFont>
        <a:latin typeface="Helia Core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C9A5102B5B754D8551214860F4B512" ma:contentTypeVersion="1" ma:contentTypeDescription="Create a new document." ma:contentTypeScope="" ma:versionID="4d5bcd3236515693560183c71834b9ea">
  <xsd:schema xmlns:xsd="http://www.w3.org/2001/XMLSchema" xmlns:xs="http://www.w3.org/2001/XMLSchema" xmlns:p="http://schemas.microsoft.com/office/2006/metadata/properties" xmlns:ns1="http://schemas.microsoft.com/sharepoint/v3" targetNamespace="http://schemas.microsoft.com/office/2006/metadata/properties" ma:root="true" ma:fieldsID="6687c2d9dede78e24b8f92e044f97f8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F4D347D-937B-4FE1-B260-B4845DF11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A29625-58C2-4F9B-8CD1-17BB3B265DED}">
  <ds:schemaRefs>
    <ds:schemaRef ds:uri="http://schemas.microsoft.com/sharepoint/v3/contenttype/forms"/>
  </ds:schemaRefs>
</ds:datastoreItem>
</file>

<file path=customXml/itemProps3.xml><?xml version="1.0" encoding="utf-8"?>
<ds:datastoreItem xmlns:ds="http://schemas.openxmlformats.org/officeDocument/2006/customXml" ds:itemID="{93E7BAC1-7947-429F-8D6E-8D48DDB9EDC1}">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32937</TotalTime>
  <Words>1137</Words>
  <Application>Microsoft Macintosh PowerPoint</Application>
  <PresentationFormat>Widescreen</PresentationFormat>
  <Paragraphs>142</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Helia Core Book</vt:lpstr>
      <vt:lpstr>Times New Roman</vt:lpstr>
      <vt:lpstr>Office Theme</vt:lpstr>
      <vt:lpstr>Snapper nursery habitat movement patterns inform us about anthropogenic environmental disruptions </vt:lpstr>
      <vt:lpstr>Conception</vt:lpstr>
      <vt:lpstr>PowerPoint Presentation</vt:lpstr>
      <vt:lpstr>PowerPoint Presentation</vt:lpstr>
      <vt:lpstr>PowerPoint Presentation</vt:lpstr>
      <vt:lpstr>PowerPoint Presentation</vt:lpstr>
      <vt:lpstr>Status quo in otolith chemistry</vt:lpstr>
      <vt:lpstr>Status quo in otolith chemistry (laser ablation)</vt:lpstr>
      <vt:lpstr>Status quo in otolith chemistry (analysis)</vt:lpstr>
      <vt:lpstr>Inferences about concentrations affected by physiology and time</vt:lpstr>
      <vt:lpstr>An opportunity for novel analysis? </vt:lpstr>
      <vt:lpstr>What if we didn’t worry about absolute value?</vt:lpstr>
      <vt:lpstr>Estuarine, Riverine, Marine</vt:lpstr>
      <vt:lpstr>Estuarine, Riverine, Marine</vt:lpstr>
      <vt:lpstr>Proportion of the activity in each habitat</vt:lpstr>
      <vt:lpstr>Estuaries were important in the past</vt:lpstr>
      <vt:lpstr>Estuaries don’t feature as much today</vt:lpstr>
      <vt:lpstr>Conclusions</vt:lpstr>
      <vt:lpstr>PowerPoint Presentation</vt:lpstr>
      <vt:lpstr>PowerPoint Presentation</vt:lpstr>
      <vt:lpstr>PowerPoint Presentation</vt:lpstr>
      <vt:lpstr>Other questions that have arisen</vt:lpstr>
      <vt:lpstr>PowerPoint Presentation</vt:lpstr>
      <vt:lpstr>New questions</vt:lpstr>
      <vt:lpstr>Our main achievement &amp; future application</vt:lpstr>
      <vt:lpstr>Thank you!</vt:lpstr>
    </vt:vector>
  </TitlesOfParts>
  <Company>AUT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dc:title>
  <dc:creator>Remko de Jong</dc:creator>
  <cp:lastModifiedBy>Armagan Sabetian</cp:lastModifiedBy>
  <cp:revision>306</cp:revision>
  <dcterms:created xsi:type="dcterms:W3CDTF">2015-01-26T22:08:43Z</dcterms:created>
  <dcterms:modified xsi:type="dcterms:W3CDTF">2023-03-16T23:22:57Z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0x0101004DC9A5102B5B754D8551214860F4B512</vt:lpwstr>
  </property>
</Properties>
</file>